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0"/>
  </p:notesMasterIdLst>
  <p:handoutMasterIdLst>
    <p:handoutMasterId r:id="rId121"/>
  </p:handoutMasterIdLst>
  <p:sldIdLst>
    <p:sldId id="282" r:id="rId2"/>
    <p:sldId id="300" r:id="rId3"/>
    <p:sldId id="275" r:id="rId4"/>
    <p:sldId id="309" r:id="rId5"/>
    <p:sldId id="296" r:id="rId6"/>
    <p:sldId id="294" r:id="rId7"/>
    <p:sldId id="390" r:id="rId8"/>
    <p:sldId id="376" r:id="rId9"/>
    <p:sldId id="378" r:id="rId10"/>
    <p:sldId id="384" r:id="rId11"/>
    <p:sldId id="411" r:id="rId12"/>
    <p:sldId id="326" r:id="rId13"/>
    <p:sldId id="259" r:id="rId14"/>
    <p:sldId id="261" r:id="rId15"/>
    <p:sldId id="263" r:id="rId16"/>
    <p:sldId id="262" r:id="rId17"/>
    <p:sldId id="265" r:id="rId18"/>
    <p:sldId id="266" r:id="rId19"/>
    <p:sldId id="267" r:id="rId20"/>
    <p:sldId id="270" r:id="rId21"/>
    <p:sldId id="271" r:id="rId22"/>
    <p:sldId id="273" r:id="rId23"/>
    <p:sldId id="272" r:id="rId24"/>
    <p:sldId id="276" r:id="rId25"/>
    <p:sldId id="278" r:id="rId26"/>
    <p:sldId id="279" r:id="rId27"/>
    <p:sldId id="280" r:id="rId28"/>
    <p:sldId id="281" r:id="rId29"/>
    <p:sldId id="284" r:id="rId30"/>
    <p:sldId id="285" r:id="rId31"/>
    <p:sldId id="286" r:id="rId32"/>
    <p:sldId id="287" r:id="rId33"/>
    <p:sldId id="288" r:id="rId34"/>
    <p:sldId id="289" r:id="rId35"/>
    <p:sldId id="291" r:id="rId36"/>
    <p:sldId id="292" r:id="rId37"/>
    <p:sldId id="293" r:id="rId38"/>
    <p:sldId id="295" r:id="rId39"/>
    <p:sldId id="297" r:id="rId40"/>
    <p:sldId id="299" r:id="rId41"/>
    <p:sldId id="302" r:id="rId42"/>
    <p:sldId id="305" r:id="rId43"/>
    <p:sldId id="306" r:id="rId44"/>
    <p:sldId id="307" r:id="rId45"/>
    <p:sldId id="308" r:id="rId46"/>
    <p:sldId id="311" r:id="rId47"/>
    <p:sldId id="312" r:id="rId48"/>
    <p:sldId id="313" r:id="rId49"/>
    <p:sldId id="314" r:id="rId50"/>
    <p:sldId id="315" r:id="rId51"/>
    <p:sldId id="316" r:id="rId52"/>
    <p:sldId id="317" r:id="rId53"/>
    <p:sldId id="319" r:id="rId54"/>
    <p:sldId id="321" r:id="rId55"/>
    <p:sldId id="322" r:id="rId56"/>
    <p:sldId id="323" r:id="rId57"/>
    <p:sldId id="324" r:id="rId58"/>
    <p:sldId id="327" r:id="rId59"/>
    <p:sldId id="328" r:id="rId60"/>
    <p:sldId id="329" r:id="rId61"/>
    <p:sldId id="330" r:id="rId62"/>
    <p:sldId id="331" r:id="rId63"/>
    <p:sldId id="333" r:id="rId64"/>
    <p:sldId id="334" r:id="rId65"/>
    <p:sldId id="335" r:id="rId66"/>
    <p:sldId id="336" r:id="rId67"/>
    <p:sldId id="337" r:id="rId68"/>
    <p:sldId id="338" r:id="rId69"/>
    <p:sldId id="339" r:id="rId70"/>
    <p:sldId id="340" r:id="rId71"/>
    <p:sldId id="342" r:id="rId72"/>
    <p:sldId id="343" r:id="rId73"/>
    <p:sldId id="344" r:id="rId74"/>
    <p:sldId id="346" r:id="rId75"/>
    <p:sldId id="347" r:id="rId76"/>
    <p:sldId id="348" r:id="rId77"/>
    <p:sldId id="352" r:id="rId78"/>
    <p:sldId id="353" r:id="rId79"/>
    <p:sldId id="354" r:id="rId80"/>
    <p:sldId id="355" r:id="rId81"/>
    <p:sldId id="356" r:id="rId82"/>
    <p:sldId id="357" r:id="rId83"/>
    <p:sldId id="359" r:id="rId84"/>
    <p:sldId id="361" r:id="rId85"/>
    <p:sldId id="362" r:id="rId86"/>
    <p:sldId id="363" r:id="rId87"/>
    <p:sldId id="364" r:id="rId88"/>
    <p:sldId id="365" r:id="rId89"/>
    <p:sldId id="367" r:id="rId90"/>
    <p:sldId id="368" r:id="rId91"/>
    <p:sldId id="369" r:id="rId92"/>
    <p:sldId id="371" r:id="rId93"/>
    <p:sldId id="374" r:id="rId94"/>
    <p:sldId id="375" r:id="rId95"/>
    <p:sldId id="377" r:id="rId96"/>
    <p:sldId id="380" r:id="rId97"/>
    <p:sldId id="383" r:id="rId98"/>
    <p:sldId id="385" r:id="rId99"/>
    <p:sldId id="387" r:id="rId100"/>
    <p:sldId id="388" r:id="rId101"/>
    <p:sldId id="389" r:id="rId102"/>
    <p:sldId id="391" r:id="rId103"/>
    <p:sldId id="392" r:id="rId104"/>
    <p:sldId id="393" r:id="rId105"/>
    <p:sldId id="394" r:id="rId106"/>
    <p:sldId id="396" r:id="rId107"/>
    <p:sldId id="398" r:id="rId108"/>
    <p:sldId id="399" r:id="rId109"/>
    <p:sldId id="401" r:id="rId110"/>
    <p:sldId id="402" r:id="rId111"/>
    <p:sldId id="403" r:id="rId112"/>
    <p:sldId id="404" r:id="rId113"/>
    <p:sldId id="405" r:id="rId114"/>
    <p:sldId id="407" r:id="rId115"/>
    <p:sldId id="408" r:id="rId116"/>
    <p:sldId id="409" r:id="rId117"/>
    <p:sldId id="410" r:id="rId118"/>
    <p:sldId id="412" r:id="rId119"/>
  </p:sldIdLst>
  <p:sldSz cx="9144000" cy="6858000" type="screen4x3"/>
  <p:notesSz cx="9947275" cy="6858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4EF7FACC-8201-4641-A6C4-F30C04EAE3BA}">
          <p14:sldIdLst>
            <p14:sldId id="282"/>
            <p14:sldId id="300"/>
            <p14:sldId id="275"/>
            <p14:sldId id="309"/>
            <p14:sldId id="296"/>
            <p14:sldId id="294"/>
            <p14:sldId id="390"/>
            <p14:sldId id="376"/>
            <p14:sldId id="378"/>
            <p14:sldId id="384"/>
            <p14:sldId id="411"/>
            <p14:sldId id="326"/>
            <p14:sldId id="259"/>
            <p14:sldId id="261"/>
            <p14:sldId id="263"/>
            <p14:sldId id="262"/>
            <p14:sldId id="265"/>
            <p14:sldId id="266"/>
            <p14:sldId id="267"/>
            <p14:sldId id="270"/>
            <p14:sldId id="271"/>
            <p14:sldId id="273"/>
            <p14:sldId id="272"/>
            <p14:sldId id="276"/>
          </p14:sldIdLst>
        </p14:section>
        <p14:section name="Başlıksız Bölüm" id="{DB122BA3-011F-4357-9E9B-7CE34AD8343C}">
          <p14:sldIdLst>
            <p14:sldId id="278"/>
            <p14:sldId id="279"/>
            <p14:sldId id="280"/>
            <p14:sldId id="281"/>
            <p14:sldId id="284"/>
            <p14:sldId id="285"/>
            <p14:sldId id="286"/>
            <p14:sldId id="287"/>
            <p14:sldId id="288"/>
            <p14:sldId id="289"/>
            <p14:sldId id="291"/>
            <p14:sldId id="292"/>
            <p14:sldId id="293"/>
            <p14:sldId id="295"/>
            <p14:sldId id="297"/>
            <p14:sldId id="299"/>
            <p14:sldId id="302"/>
            <p14:sldId id="305"/>
            <p14:sldId id="306"/>
            <p14:sldId id="307"/>
            <p14:sldId id="308"/>
            <p14:sldId id="311"/>
            <p14:sldId id="312"/>
            <p14:sldId id="313"/>
            <p14:sldId id="314"/>
            <p14:sldId id="315"/>
            <p14:sldId id="316"/>
            <p14:sldId id="317"/>
            <p14:sldId id="319"/>
            <p14:sldId id="321"/>
            <p14:sldId id="322"/>
            <p14:sldId id="323"/>
            <p14:sldId id="324"/>
            <p14:sldId id="327"/>
            <p14:sldId id="328"/>
            <p14:sldId id="329"/>
            <p14:sldId id="330"/>
            <p14:sldId id="331"/>
            <p14:sldId id="333"/>
            <p14:sldId id="334"/>
            <p14:sldId id="335"/>
            <p14:sldId id="336"/>
            <p14:sldId id="337"/>
            <p14:sldId id="338"/>
            <p14:sldId id="339"/>
            <p14:sldId id="340"/>
            <p14:sldId id="342"/>
            <p14:sldId id="343"/>
            <p14:sldId id="344"/>
            <p14:sldId id="346"/>
            <p14:sldId id="347"/>
            <p14:sldId id="348"/>
            <p14:sldId id="352"/>
            <p14:sldId id="353"/>
            <p14:sldId id="354"/>
            <p14:sldId id="355"/>
            <p14:sldId id="356"/>
            <p14:sldId id="357"/>
            <p14:sldId id="359"/>
            <p14:sldId id="361"/>
            <p14:sldId id="362"/>
            <p14:sldId id="363"/>
            <p14:sldId id="364"/>
            <p14:sldId id="365"/>
            <p14:sldId id="367"/>
            <p14:sldId id="368"/>
            <p14:sldId id="369"/>
            <p14:sldId id="371"/>
            <p14:sldId id="374"/>
            <p14:sldId id="375"/>
            <p14:sldId id="377"/>
            <p14:sldId id="380"/>
            <p14:sldId id="383"/>
            <p14:sldId id="385"/>
            <p14:sldId id="387"/>
            <p14:sldId id="388"/>
            <p14:sldId id="389"/>
            <p14:sldId id="391"/>
            <p14:sldId id="392"/>
            <p14:sldId id="393"/>
            <p14:sldId id="394"/>
            <p14:sldId id="396"/>
            <p14:sldId id="398"/>
            <p14:sldId id="399"/>
            <p14:sldId id="401"/>
            <p14:sldId id="402"/>
            <p14:sldId id="403"/>
            <p14:sldId id="404"/>
            <p14:sldId id="405"/>
            <p14:sldId id="407"/>
            <p14:sldId id="408"/>
            <p14:sldId id="409"/>
            <p14:sldId id="410"/>
            <p14:sldId id="412"/>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4310486" cy="3429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5634487" y="0"/>
            <a:ext cx="4310486" cy="342900"/>
          </a:xfrm>
          <a:prstGeom prst="rect">
            <a:avLst/>
          </a:prstGeom>
        </p:spPr>
        <p:txBody>
          <a:bodyPr vert="horz" lIns="91440" tIns="45720" rIns="91440" bIns="45720" rtlCol="0"/>
          <a:lstStyle>
            <a:lvl1pPr algn="r">
              <a:defRPr sz="1200"/>
            </a:lvl1pPr>
          </a:lstStyle>
          <a:p>
            <a:r>
              <a:rPr lang="tr-TR" smtClean="0"/>
              <a:t>16.11.2015</a:t>
            </a:r>
            <a:endParaRPr lang="tr-TR"/>
          </a:p>
        </p:txBody>
      </p:sp>
      <p:sp>
        <p:nvSpPr>
          <p:cNvPr id="4" name="3 Altbilgi Yer Tutucusu"/>
          <p:cNvSpPr>
            <a:spLocks noGrp="1"/>
          </p:cNvSpPr>
          <p:nvPr>
            <p:ph type="ftr" sz="quarter" idx="2"/>
          </p:nvPr>
        </p:nvSpPr>
        <p:spPr>
          <a:xfrm>
            <a:off x="0" y="6513910"/>
            <a:ext cx="4310486" cy="342900"/>
          </a:xfrm>
          <a:prstGeom prst="rect">
            <a:avLst/>
          </a:prstGeom>
        </p:spPr>
        <p:txBody>
          <a:bodyPr vert="horz" lIns="91440" tIns="45720" rIns="91440" bIns="45720" rtlCol="0" anchor="b"/>
          <a:lstStyle>
            <a:lvl1pPr algn="l">
              <a:defRPr sz="1200"/>
            </a:lvl1pPr>
          </a:lstStyle>
          <a:p>
            <a:r>
              <a:rPr lang="tr-TR" smtClean="0"/>
              <a:t>AŞKALE İMKB ANADOLU LİSESİ</a:t>
            </a:r>
            <a:endParaRPr lang="tr-TR"/>
          </a:p>
        </p:txBody>
      </p:sp>
      <p:sp>
        <p:nvSpPr>
          <p:cNvPr id="5" name="4 Slayt Numarası Yer Tutucusu"/>
          <p:cNvSpPr>
            <a:spLocks noGrp="1"/>
          </p:cNvSpPr>
          <p:nvPr>
            <p:ph type="sldNum" sz="quarter" idx="3"/>
          </p:nvPr>
        </p:nvSpPr>
        <p:spPr>
          <a:xfrm>
            <a:off x="5634487" y="6513910"/>
            <a:ext cx="4310486" cy="342900"/>
          </a:xfrm>
          <a:prstGeom prst="rect">
            <a:avLst/>
          </a:prstGeom>
        </p:spPr>
        <p:txBody>
          <a:bodyPr vert="horz" lIns="91440" tIns="45720" rIns="91440" bIns="45720" rtlCol="0" anchor="b"/>
          <a:lstStyle>
            <a:lvl1pPr algn="r">
              <a:defRPr sz="1200"/>
            </a:lvl1pPr>
          </a:lstStyle>
          <a:p>
            <a:fld id="{1673E868-D0BE-41CB-A73A-684E91CA8CD9}" type="slidenum">
              <a:rPr lang="tr-TR" smtClean="0"/>
              <a:pPr/>
              <a:t>‹#›</a:t>
            </a:fld>
            <a:endParaRPr lang="tr-TR"/>
          </a:p>
        </p:txBody>
      </p:sp>
    </p:spTree>
    <p:extLst>
      <p:ext uri="{BB962C8B-B14F-4D97-AF65-F5344CB8AC3E}">
        <p14:creationId xmlns:p14="http://schemas.microsoft.com/office/powerpoint/2010/main" val="2858520972"/>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4310486" cy="3429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5634487" y="0"/>
            <a:ext cx="4310486" cy="342900"/>
          </a:xfrm>
          <a:prstGeom prst="rect">
            <a:avLst/>
          </a:prstGeom>
        </p:spPr>
        <p:txBody>
          <a:bodyPr vert="horz" lIns="91440" tIns="45720" rIns="91440" bIns="45720" rtlCol="0"/>
          <a:lstStyle>
            <a:lvl1pPr algn="r">
              <a:defRPr sz="1200"/>
            </a:lvl1pPr>
          </a:lstStyle>
          <a:p>
            <a:r>
              <a:rPr lang="tr-TR" smtClean="0"/>
              <a:t>16.11.2015</a:t>
            </a:r>
            <a:endParaRPr lang="tr-TR"/>
          </a:p>
        </p:txBody>
      </p:sp>
      <p:sp>
        <p:nvSpPr>
          <p:cNvPr id="4" name="3 Slayt Görüntüsü Yer Tutucusu"/>
          <p:cNvSpPr>
            <a:spLocks noGrp="1" noRot="1" noChangeAspect="1"/>
          </p:cNvSpPr>
          <p:nvPr>
            <p:ph type="sldImg" idx="2"/>
          </p:nvPr>
        </p:nvSpPr>
        <p:spPr>
          <a:xfrm>
            <a:off x="3259138" y="514350"/>
            <a:ext cx="3429000" cy="257175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994728" y="3257550"/>
            <a:ext cx="7957820" cy="30861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6513910"/>
            <a:ext cx="4310486" cy="342900"/>
          </a:xfrm>
          <a:prstGeom prst="rect">
            <a:avLst/>
          </a:prstGeom>
        </p:spPr>
        <p:txBody>
          <a:bodyPr vert="horz" lIns="91440" tIns="45720" rIns="91440" bIns="45720" rtlCol="0" anchor="b"/>
          <a:lstStyle>
            <a:lvl1pPr algn="l">
              <a:defRPr sz="1200"/>
            </a:lvl1pPr>
          </a:lstStyle>
          <a:p>
            <a:r>
              <a:rPr lang="tr-TR" smtClean="0"/>
              <a:t>AŞKALE İMKB ANADOLU LİSESİ</a:t>
            </a:r>
            <a:endParaRPr lang="tr-TR"/>
          </a:p>
        </p:txBody>
      </p:sp>
      <p:sp>
        <p:nvSpPr>
          <p:cNvPr id="7" name="6 Slayt Numarası Yer Tutucusu"/>
          <p:cNvSpPr>
            <a:spLocks noGrp="1"/>
          </p:cNvSpPr>
          <p:nvPr>
            <p:ph type="sldNum" sz="quarter" idx="5"/>
          </p:nvPr>
        </p:nvSpPr>
        <p:spPr>
          <a:xfrm>
            <a:off x="5634487" y="6513910"/>
            <a:ext cx="4310486" cy="342900"/>
          </a:xfrm>
          <a:prstGeom prst="rect">
            <a:avLst/>
          </a:prstGeom>
        </p:spPr>
        <p:txBody>
          <a:bodyPr vert="horz" lIns="91440" tIns="45720" rIns="91440" bIns="45720" rtlCol="0" anchor="b"/>
          <a:lstStyle>
            <a:lvl1pPr algn="r">
              <a:defRPr sz="1200"/>
            </a:lvl1pPr>
          </a:lstStyle>
          <a:p>
            <a:fld id="{86447543-D7A8-40F8-968B-DB7262698B9A}" type="slidenum">
              <a:rPr lang="tr-TR" smtClean="0"/>
              <a:pPr/>
              <a:t>‹#›</a:t>
            </a:fld>
            <a:endParaRPr lang="tr-TR"/>
          </a:p>
        </p:txBody>
      </p:sp>
    </p:spTree>
    <p:extLst>
      <p:ext uri="{BB962C8B-B14F-4D97-AF65-F5344CB8AC3E}">
        <p14:creationId xmlns:p14="http://schemas.microsoft.com/office/powerpoint/2010/main" val="146957023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10" name="9 Altbilgi Yer Tutucusu"/>
          <p:cNvSpPr>
            <a:spLocks noGrp="1"/>
          </p:cNvSpPr>
          <p:nvPr>
            <p:ph type="ftr" sz="quarter" idx="10"/>
          </p:nvPr>
        </p:nvSpPr>
        <p:spPr/>
        <p:txBody>
          <a:bodyPr/>
          <a:lstStyle/>
          <a:p>
            <a:r>
              <a:rPr lang="tr-TR" smtClean="0"/>
              <a:t>AŞKALE İMKB ANADOLU LİSESİ</a:t>
            </a:r>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10" name="9 Altbilgi Yer Tutucusu"/>
          <p:cNvSpPr>
            <a:spLocks noGrp="1"/>
          </p:cNvSpPr>
          <p:nvPr>
            <p:ph type="ftr" sz="quarter" idx="10"/>
          </p:nvPr>
        </p:nvSpPr>
        <p:spPr/>
        <p:txBody>
          <a:bodyPr/>
          <a:lstStyle/>
          <a:p>
            <a:r>
              <a:rPr lang="tr-TR" smtClean="0"/>
              <a:t>AŞKALE İMKB ANADOLU LİSESİ</a:t>
            </a:r>
            <a:endParaRPr lang="tr-TR"/>
          </a:p>
        </p:txBody>
      </p:sp>
    </p:spTree>
    <p:extLst>
      <p:ext uri="{BB962C8B-B14F-4D97-AF65-F5344CB8AC3E}">
        <p14:creationId xmlns:p14="http://schemas.microsoft.com/office/powerpoint/2010/main" val="941557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Başlık"/>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15 Veri Yer Tutucusu"/>
          <p:cNvSpPr>
            <a:spLocks noGrp="1"/>
          </p:cNvSpPr>
          <p:nvPr>
            <p:ph type="dt" sz="half" idx="10"/>
          </p:nvPr>
        </p:nvSpPr>
        <p:spPr/>
        <p:txBody>
          <a:bodyPr/>
          <a:lstStyle/>
          <a:p>
            <a:fld id="{A8299DB0-10F6-4700-8323-E149B0CF2F5A}" type="datetime1">
              <a:rPr lang="tr-TR" smtClean="0"/>
              <a:pPr/>
              <a:t>02.12.2016</a:t>
            </a:fld>
            <a:endParaRPr lang="tr-TR"/>
          </a:p>
        </p:txBody>
      </p:sp>
      <p:sp>
        <p:nvSpPr>
          <p:cNvPr id="2" name="1 Altbilgi Yer Tutucusu"/>
          <p:cNvSpPr>
            <a:spLocks noGrp="1"/>
          </p:cNvSpPr>
          <p:nvPr>
            <p:ph type="ftr" sz="quarter" idx="11"/>
          </p:nvPr>
        </p:nvSpPr>
        <p:spPr/>
        <p:txBody>
          <a:bodyPr/>
          <a:lstStyle/>
          <a:p>
            <a:endParaRPr lang="tr-TR"/>
          </a:p>
        </p:txBody>
      </p:sp>
      <p:sp>
        <p:nvSpPr>
          <p:cNvPr id="15" name="14 Slayt Numarası Yer Tutucusu"/>
          <p:cNvSpPr>
            <a:spLocks noGrp="1"/>
          </p:cNvSpPr>
          <p:nvPr>
            <p:ph type="sldNum" sz="quarter" idx="12"/>
          </p:nvPr>
        </p:nvSpPr>
        <p:spPr>
          <a:xfrm>
            <a:off x="8229600" y="6473952"/>
            <a:ext cx="758952" cy="246888"/>
          </a:xfrm>
        </p:spPr>
        <p:txBody>
          <a:bodyPr/>
          <a:lstStyle/>
          <a:p>
            <a:fld id="{2B56FED4-8592-446E-BC6D-BAAB2FCEB350}"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35E1CBD-AC2B-4310-A8DB-28615028CC28}" type="datetime1">
              <a:rPr lang="tr-TR" smtClean="0"/>
              <a:pPr/>
              <a:t>02.12.2016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8D16435-6CED-496C-8E6A-2529BF27B83C}" type="datetime1">
              <a:rPr lang="tr-TR" smtClean="0"/>
              <a:pPr/>
              <a:t>02.12.2016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kumimoji="0" lang="tr-TR" smtClean="0"/>
              <a:t>Asıl başlık stili için tıklatın</a:t>
            </a:r>
            <a:endParaRPr kumimoji="0" lang="en-US"/>
          </a:p>
        </p:txBody>
      </p:sp>
      <p:sp>
        <p:nvSpPr>
          <p:cNvPr id="27" name="26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ED72BCED-FDCF-415F-B913-03D7095A03CC}" type="datetime1">
              <a:rPr lang="tr-TR" smtClean="0"/>
              <a:pPr/>
              <a:t>02.12.2016</a:t>
            </a:fld>
            <a:endParaRPr lang="tr-TR"/>
          </a:p>
        </p:txBody>
      </p:sp>
      <p:sp>
        <p:nvSpPr>
          <p:cNvPr id="19" name="18 Altbilgi Yer Tutucusu"/>
          <p:cNvSpPr>
            <a:spLocks noGrp="1"/>
          </p:cNvSpPr>
          <p:nvPr>
            <p:ph type="ftr" sz="quarter" idx="11"/>
          </p:nvPr>
        </p:nvSpPr>
        <p:spPr>
          <a:xfrm>
            <a:off x="3581400" y="76200"/>
            <a:ext cx="2895600" cy="288925"/>
          </a:xfrm>
        </p:spPr>
        <p:txBody>
          <a:bodyPr/>
          <a:lstStyle/>
          <a:p>
            <a:endParaRPr lang="tr-TR"/>
          </a:p>
        </p:txBody>
      </p:sp>
      <p:sp>
        <p:nvSpPr>
          <p:cNvPr id="16" name="15 Slayt Numarası Yer Tutucusu"/>
          <p:cNvSpPr>
            <a:spLocks noGrp="1"/>
          </p:cNvSpPr>
          <p:nvPr>
            <p:ph type="sldNum" sz="quarter" idx="12"/>
          </p:nvPr>
        </p:nvSpPr>
        <p:spPr>
          <a:xfrm>
            <a:off x="8229600" y="6473952"/>
            <a:ext cx="758952" cy="246888"/>
          </a:xfrm>
        </p:spPr>
        <p:txBody>
          <a:bodyPr/>
          <a:lstStyle/>
          <a:p>
            <a:fld id="{2B56FED4-8592-446E-BC6D-BAAB2FCEB350}"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18 Veri Yer Tutucusu"/>
          <p:cNvSpPr>
            <a:spLocks noGrp="1"/>
          </p:cNvSpPr>
          <p:nvPr>
            <p:ph type="dt" sz="half" idx="10"/>
          </p:nvPr>
        </p:nvSpPr>
        <p:spPr/>
        <p:txBody>
          <a:bodyPr/>
          <a:lstStyle/>
          <a:p>
            <a:fld id="{7F1DB2D3-CA79-45B1-8770-D71D08D217D3}" type="datetime1">
              <a:rPr lang="tr-TR" smtClean="0"/>
              <a:pPr/>
              <a:t>02.12.2016</a:t>
            </a:fld>
            <a:endParaRPr lang="tr-TR"/>
          </a:p>
        </p:txBody>
      </p:sp>
      <p:sp>
        <p:nvSpPr>
          <p:cNvPr id="11" name="10 Altbilgi Yer Tutucusu"/>
          <p:cNvSpPr>
            <a:spLocks noGrp="1"/>
          </p:cNvSpPr>
          <p:nvPr>
            <p:ph type="ftr" sz="quarter" idx="11"/>
          </p:nvPr>
        </p:nvSpPr>
        <p:spPr/>
        <p:txBody>
          <a:bodyPr/>
          <a:lstStyle/>
          <a:p>
            <a:endParaRPr lang="tr-TR"/>
          </a:p>
        </p:txBody>
      </p:sp>
      <p:sp>
        <p:nvSpPr>
          <p:cNvPr id="16" name="15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0"/>
          </p:nvPr>
        </p:nvSpPr>
        <p:spPr/>
        <p:txBody>
          <a:bodyPr/>
          <a:lstStyle/>
          <a:p>
            <a:fld id="{6DB0022F-2D3A-40D8-B2EC-B2C0A762C014}" type="datetime1">
              <a:rPr lang="tr-TR" smtClean="0"/>
              <a:pPr/>
              <a:t>02.12.2016</a:t>
            </a:fld>
            <a:endParaRPr lang="tr-TR"/>
          </a:p>
        </p:txBody>
      </p:sp>
      <p:sp>
        <p:nvSpPr>
          <p:cNvPr id="10" name="9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28 Başlık"/>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Veri Yer Tutucusu"/>
          <p:cNvSpPr>
            <a:spLocks noGrp="1"/>
          </p:cNvSpPr>
          <p:nvPr>
            <p:ph type="dt" sz="half" idx="10"/>
          </p:nvPr>
        </p:nvSpPr>
        <p:spPr/>
        <p:txBody>
          <a:bodyPr/>
          <a:lstStyle/>
          <a:p>
            <a:fld id="{E935E82C-D375-45AF-B0BC-64D243238CBD}" type="datetime1">
              <a:rPr lang="tr-TR" smtClean="0"/>
              <a:pPr/>
              <a:t>02.12.2016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229600" y="6477000"/>
            <a:ext cx="762000" cy="246888"/>
          </a:xfrm>
        </p:spPr>
        <p:txBody>
          <a:bodyPr/>
          <a:lstStyle/>
          <a:p>
            <a:fld id="{2B56FED4-8592-446E-BC6D-BAAB2FCEB350}" type="slidenum">
              <a:rPr lang="tr-TR" smtClean="0"/>
              <a:pPr/>
              <a:t>‹#›</a:t>
            </a:fld>
            <a:endParaRPr lang="tr-TR"/>
          </a:p>
        </p:txBody>
      </p:sp>
      <p:sp>
        <p:nvSpPr>
          <p:cNvPr id="11" name="10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11 Veri Yer Tutucusu"/>
          <p:cNvSpPr>
            <a:spLocks noGrp="1"/>
          </p:cNvSpPr>
          <p:nvPr>
            <p:ph type="dt" sz="half" idx="10"/>
          </p:nvPr>
        </p:nvSpPr>
        <p:spPr/>
        <p:txBody>
          <a:bodyPr/>
          <a:lstStyle/>
          <a:p>
            <a:fld id="{EDADF3A1-BB13-4EF4-B347-D96124BBFFE3}" type="datetime1">
              <a:rPr lang="tr-TR" smtClean="0"/>
              <a:pPr/>
              <a:t>02.12.2016</a:t>
            </a:fld>
            <a:endParaRPr lang="tr-TR"/>
          </a:p>
        </p:txBody>
      </p:sp>
      <p:sp>
        <p:nvSpPr>
          <p:cNvPr id="21" name="20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92E96687-B51A-4382-90E8-0963B81AF33E}" type="datetime1">
              <a:rPr lang="tr-TR" smtClean="0"/>
              <a:pPr/>
              <a:t>02.12.2016</a:t>
            </a:fld>
            <a:endParaRPr lang="tr-TR"/>
          </a:p>
        </p:txBody>
      </p:sp>
      <p:sp>
        <p:nvSpPr>
          <p:cNvPr id="24" name="23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7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Başlık"/>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79BC4945-6DC4-4390-8C52-C4B40E313053}" type="datetime1">
              <a:rPr lang="tr-TR" smtClean="0"/>
              <a:pPr/>
              <a:t>02.12.2016</a:t>
            </a:fld>
            <a:endParaRPr lang="tr-TR"/>
          </a:p>
        </p:txBody>
      </p:sp>
      <p:sp>
        <p:nvSpPr>
          <p:cNvPr id="29" name="28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6 Veri Yer Tutucusu"/>
          <p:cNvSpPr>
            <a:spLocks noGrp="1"/>
          </p:cNvSpPr>
          <p:nvPr>
            <p:ph type="dt" sz="half" idx="10"/>
          </p:nvPr>
        </p:nvSpPr>
        <p:spPr/>
        <p:txBody>
          <a:bodyPr/>
          <a:lstStyle/>
          <a:p>
            <a:fld id="{1343BCA9-9429-4EF6-9F51-89C27C6EF742}" type="datetime1">
              <a:rPr lang="tr-TR" smtClean="0"/>
              <a:pPr/>
              <a:t>02.12.2016</a:t>
            </a:fld>
            <a:endParaRPr lang="tr-TR"/>
          </a:p>
        </p:txBody>
      </p:sp>
      <p:sp>
        <p:nvSpPr>
          <p:cNvPr id="5" name="4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
        <p:nvSpPr>
          <p:cNvPr id="17" name="16 Başlık"/>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etin Yer Tutucusu"/>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A65B9C7-C4F6-478B-BEA3-A3758A782E3C}" type="datetime1">
              <a:rPr lang="tr-TR" smtClean="0"/>
              <a:pPr/>
              <a:t>02.12.2016</a:t>
            </a:fld>
            <a:endParaRPr lang="tr-TR"/>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B56FED4-8592-446E-BC6D-BAAB2FCEB350}" type="slidenum">
              <a:rPr lang="tr-TR" smtClean="0"/>
              <a:pPr/>
              <a:t>‹#›</a:t>
            </a:fld>
            <a:endParaRPr lang="tr-TR"/>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16.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17.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18.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19.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akpgercegi.com/akpnin-ekonomi-politikas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1.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7.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96.gi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BİYOMEDİKAL MÜHENDİSLİĞİ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4488"/>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Hastane ve kliniklerde tıbbi cihazları kurup çalıştırabilecek, periyodik bakımını yapabilecek, gerekti, doktorlara cihazlar hakkında danışmanlık yapabilecek, ve yeni tıbbi cihaz tasarımı yapabilecek mühendisler elemanlar yetiştirmektir.</a:t>
            </a:r>
            <a:endParaRPr lang="tr-TR" sz="1600"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Bu amaca ulaşmak için özellikle fen, tıp, ve mühendislik konularına meraklı, ileride hastane veya kliniklerde çalışmayı arzulayan, çalışkan ve titiz öğrenciler biyomedikal mühendislik bölümünü seçebilirler.</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 Sağlık kuruluşlarında,Devlet kuruluşlarında – örneğin sağlık bakanlığında</a:t>
            </a:r>
          </a:p>
          <a:p>
            <a:r>
              <a:rPr lang="tr-TR" dirty="0" smtClean="0">
                <a:solidFill>
                  <a:prstClr val="black"/>
                </a:solidFill>
              </a:rPr>
              <a:t> İmalatçı firmalarda – örneğin tıbbi cihaz üreten firmalarda tasarım mühendisi, kalite kontrol mühendisi vb olarak Temsilci firmalarda – örneğin tıbbi cihaz satışı yapan firmalarda destek mühendis ve danışman olarak çalışabilirler.</a:t>
            </a:r>
            <a:endParaRPr lang="tr-TR" b="1" dirty="0">
              <a:solidFill>
                <a:prstClr val="black"/>
              </a:solidFill>
            </a:endParaRPr>
          </a:p>
        </p:txBody>
      </p:sp>
      <p:pic>
        <p:nvPicPr>
          <p:cNvPr id="35842" name="Picture 2" descr="http://www.medikalteknoloji.com/biyomedikal.jpg"/>
          <p:cNvPicPr>
            <a:picLocks noGrp="1" noChangeAspect="1" noChangeArrowheads="1"/>
          </p:cNvPicPr>
          <p:nvPr>
            <p:ph idx="1"/>
          </p:nvPr>
        </p:nvPicPr>
        <p:blipFill>
          <a:blip r:embed="rId2"/>
          <a:srcRect/>
          <a:stretch>
            <a:fillRect/>
          </a:stretch>
        </p:blipFill>
        <p:spPr bwMode="auto">
          <a:xfrm>
            <a:off x="6215074" y="1214422"/>
            <a:ext cx="2714644" cy="35719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SINIF ÖĞRETMENLİĞİ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1" y="1142984"/>
            <a:ext cx="2590800" cy="3571899"/>
          </a:xfrm>
        </p:spPr>
        <p:style>
          <a:lnRef idx="3">
            <a:schemeClr val="lt1"/>
          </a:lnRef>
          <a:fillRef idx="1">
            <a:schemeClr val="accent1"/>
          </a:fillRef>
          <a:effectRef idx="1">
            <a:schemeClr val="accent1"/>
          </a:effectRef>
          <a:fontRef idx="minor">
            <a:schemeClr val="lt1"/>
          </a:fontRef>
        </p:style>
      </p:pic>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Sınıf öğretmenliği programının amacı ilkokulların ihtiyacı olan öğretmenleri yetiştirmektir.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Üstün bir genel akademik yeteneğe sahip,sabırlı yardım etmeyi seven.Çocuklar ile çalışmaktan hoşlanan kimseler olması gerekir.</a:t>
            </a:r>
            <a:endParaRPr lang="tr-TR" b="1" dirty="0" smtClean="0">
              <a:solidFill>
                <a:prstClr val="black"/>
              </a:solidFill>
            </a:endParaRPr>
          </a:p>
          <a:p>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57826"/>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Mezunlar ilkokullarda görev alırlar. Ülkemizde ilkokul öğretmenlerine ihtiyaç olduğundan mezunların iş bulma sorunu yoktur. İlköğretimin ilk 5 sınıfında bulunan öğrencileri eğitecek öğretmenleri yetiştirir.</a:t>
            </a:r>
            <a:endParaRPr lang="tr-TR" b="1" dirty="0">
              <a:solidFill>
                <a:prstClr val="black"/>
              </a:solidFill>
            </a:endParaRPr>
          </a:p>
          <a:p>
            <a:endParaRPr lang="tr-TR" b="1" dirty="0">
              <a:solidFill>
                <a:prstClr val="black"/>
              </a:solidFill>
            </a:endParaRPr>
          </a:p>
        </p:txBody>
      </p:sp>
      <p:pic>
        <p:nvPicPr>
          <p:cNvPr id="15" name="Picture 4" descr="karikatur45"/>
          <p:cNvPicPr>
            <a:picLocks noChangeAspect="1" noChangeArrowheads="1"/>
          </p:cNvPicPr>
          <p:nvPr/>
        </p:nvPicPr>
        <p:blipFill>
          <a:blip r:embed="rId3"/>
          <a:srcRect/>
          <a:stretch>
            <a:fillRect/>
          </a:stretch>
        </p:blipFill>
        <p:spPr>
          <a:xfrm>
            <a:off x="6286512" y="1142984"/>
            <a:ext cx="2643206" cy="3571900"/>
          </a:xfrm>
          <a:prstGeom prst="rect">
            <a:avLst/>
          </a:prstGeom>
          <a:noFill/>
          <a:ln/>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SİYASET BİLİMİ-KAMU YÖNETİMİ-ULUSLAR ARASI İLİŞKİLER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85926"/>
            <a:ext cx="5857916"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Bu bölümde, devletin çeşitli kademelerinde idari görev alacak elemanların, öncelikle politik, mali ve uluslararası ilişkiler gibi alanlarda yetiştirilmesi amacıyla eğitim verilir.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Sözel yeteneği güçlü,sosyal bilimlere ilgili ,ikna kabiliyeti  yüksek kimseler olması gerekir.</a:t>
            </a:r>
            <a:endParaRPr lang="tr-TR" dirty="0">
              <a:solidFill>
                <a:prstClr val="black"/>
              </a:solidFill>
            </a:endParaRPr>
          </a:p>
          <a:p>
            <a:endParaRPr lang="tr-TR"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En başta Dışişleri Bakanlığı olmak üzere , İçişleri Bakanlığı, Turizm, Maliye, Gümrük Bakanlıkları gibi devlet kuruluşları ile özel kuruluşların çeşitli yönetim kademelerinde de görev </a:t>
            </a:r>
            <a:r>
              <a:rPr lang="tr-TR" dirty="0" err="1" smtClean="0">
                <a:solidFill>
                  <a:prstClr val="black"/>
                </a:solidFill>
              </a:rPr>
              <a:t>aldıkrları</a:t>
            </a:r>
            <a:r>
              <a:rPr lang="tr-TR" dirty="0" smtClean="0">
                <a:solidFill>
                  <a:prstClr val="black"/>
                </a:solidFill>
              </a:rPr>
              <a:t> görülmektedir. </a:t>
            </a:r>
            <a:endParaRPr lang="tr-TR" b="1" dirty="0">
              <a:solidFill>
                <a:prstClr val="black"/>
              </a:solidFill>
            </a:endParaRPr>
          </a:p>
          <a:p>
            <a:endParaRPr lang="tr-TR" b="1" dirty="0">
              <a:solidFill>
                <a:prstClr val="black"/>
              </a:solidFill>
            </a:endParaRPr>
          </a:p>
        </p:txBody>
      </p:sp>
      <p:pic>
        <p:nvPicPr>
          <p:cNvPr id="132098" name="Picture 2" descr="http://www.turkiye-resimleri.com/data/media/49/hkmet_kona.jpg"/>
          <p:cNvPicPr>
            <a:picLocks noGrp="1" noChangeAspect="1" noChangeArrowheads="1"/>
          </p:cNvPicPr>
          <p:nvPr>
            <p:ph idx="1"/>
          </p:nvPr>
        </p:nvPicPr>
        <p:blipFill>
          <a:blip r:embed="rId2"/>
          <a:srcRect/>
          <a:stretch>
            <a:fillRect/>
          </a:stretch>
        </p:blipFill>
        <p:spPr bwMode="auto">
          <a:xfrm>
            <a:off x="6307138" y="1142984"/>
            <a:ext cx="2694018" cy="3643337"/>
          </a:xfrm>
          <a:prstGeom prst="rect">
            <a:avLst/>
          </a:prstGeom>
          <a:noFill/>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SOSYAL BİLGİLER ÖĞRETMENLİĞİ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0" y="1214422"/>
            <a:ext cx="2693225" cy="3500461"/>
          </a:xfrm>
        </p:spPr>
        <p:style>
          <a:lnRef idx="3">
            <a:schemeClr val="lt1"/>
          </a:lnRef>
          <a:fillRef idx="1">
            <a:schemeClr val="accent1"/>
          </a:fillRef>
          <a:effectRef idx="1">
            <a:schemeClr val="accent1"/>
          </a:effectRef>
          <a:fontRef idx="minor">
            <a:schemeClr val="lt1"/>
          </a:fontRef>
        </p:style>
      </p:pic>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6188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900" dirty="0" smtClean="0">
                <a:solidFill>
                  <a:prstClr val="black"/>
                </a:solidFill>
              </a:rPr>
              <a:t>Amacı ülkenin kalkınması ve gelişmesi için vatandaşlık bilgisine sahip, Atatürk İlke ve İnkılapları doğrultusunda bu derslerle ilgili eğitim verebilecek öğretmenler yetiştirmektir.</a:t>
            </a:r>
            <a:endParaRPr lang="tr-TR" sz="1900"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Sözel yeteneği güçlü,sosyal bilgilere ilgili olması gerekir.</a:t>
            </a:r>
          </a:p>
          <a:p>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Mezunlar resmi ve özel ortaöğretim kurumlarında öğretmenlik yapabilirler. </a:t>
            </a:r>
          </a:p>
          <a:p>
            <a:r>
              <a:rPr lang="tr-TR" dirty="0" smtClean="0">
                <a:solidFill>
                  <a:prstClr val="black"/>
                </a:solidFill>
              </a:rPr>
              <a:t>Sınıflarda;öğretim malzemeleri kullanarak,tarih,coğrafya öğretmenleri,idareci ve öğrencilerle çalışırlar.</a:t>
            </a:r>
            <a:endParaRPr lang="tr-TR" b="1" dirty="0">
              <a:solidFill>
                <a:prstClr val="black"/>
              </a:solidFill>
            </a:endParaRPr>
          </a:p>
          <a:p>
            <a:endParaRPr lang="tr-TR" b="1" dirty="0">
              <a:solidFill>
                <a:prstClr val="black"/>
              </a:solidFill>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SOSYOLOJİ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Toplumsal kurumlar, bunların kökeni, gelişmesi, işlevi ve birbirleriyle ilişkileri konusunda çalışacak elemanları yetiştirmek ve araştırma yapmaktır.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Sosyoloji alanında çalışmak isteyenlerin iyi bir gözlemci olmaları, araştırma verilerini yorumlayabilmek için soyut ve analitik düşünme ve düşüncelerini söz ve yazı ile aktarabilme yeteneklerine sahip olmaları gerekir. </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Ülkemizde sosyologlar üniversitelerde öğretim üyesi olarak ve DPT, Bayındırlık ve İskân Bakanlığı, Orman, Tarım ve Köy İşleri Bakanlıkları, TRT ve kamu iktisadi kuruluşlarında uzman, danışman ve araştırmacı olarak çalışmaktadırlar. </a:t>
            </a:r>
            <a:endParaRPr lang="tr-TR" b="1" dirty="0">
              <a:solidFill>
                <a:prstClr val="black"/>
              </a:solidFill>
            </a:endParaRPr>
          </a:p>
          <a:p>
            <a:endParaRPr lang="tr-TR" b="1" dirty="0">
              <a:solidFill>
                <a:prstClr val="black"/>
              </a:solidFill>
            </a:endParaRPr>
          </a:p>
        </p:txBody>
      </p:sp>
      <p:pic>
        <p:nvPicPr>
          <p:cNvPr id="135170" name="Picture 2" descr="http://www.msgsu.edu.tr/data/content_img/sosyoloji_giris.jpg"/>
          <p:cNvPicPr>
            <a:picLocks noGrp="1" noChangeAspect="1" noChangeArrowheads="1"/>
          </p:cNvPicPr>
          <p:nvPr>
            <p:ph idx="1"/>
          </p:nvPr>
        </p:nvPicPr>
        <p:blipFill>
          <a:blip r:embed="rId2"/>
          <a:srcRect/>
          <a:stretch>
            <a:fillRect/>
          </a:stretch>
        </p:blipFill>
        <p:spPr bwMode="auto">
          <a:xfrm>
            <a:off x="6286512" y="1214422"/>
            <a:ext cx="2643206" cy="3571899"/>
          </a:xfrm>
          <a:prstGeom prst="rect">
            <a:avLst/>
          </a:prstGeom>
          <a:noFill/>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SU ÜRÜNLERİ MÜHENDİSLİĞİ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96949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900" dirty="0" smtClean="0">
                <a:solidFill>
                  <a:prstClr val="black"/>
                </a:solidFill>
              </a:rPr>
              <a:t>Balık, ıstakoz, kerevit gibi su hayvanlarının avlanması, bunların havuzlarda üretilmesi ve pazarlanması alanında çalışacak insan gücünü yetiştirmektir. </a:t>
            </a:r>
            <a:endParaRPr lang="tr-TR" sz="1900"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Su ürünleri programına girmek isteyen kimselerin, başta biyoloji olmak üzere, temel bilimlere ilgi duymaları, açık havada çalışmaktan ve balık yetiştirmekten hoşlanmaları beklenir.</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Su ürünleri mühendisleri devlet sektöründe veya özel sektöre ait su ürünleri üretim merkezlerinde çalışabilir veya kendileri özel üretim yeri açabilir.</a:t>
            </a:r>
            <a:endParaRPr lang="tr-TR" b="1" dirty="0">
              <a:solidFill>
                <a:prstClr val="black"/>
              </a:solidFill>
            </a:endParaRPr>
          </a:p>
          <a:p>
            <a:endParaRPr lang="tr-TR" b="1" dirty="0">
              <a:solidFill>
                <a:prstClr val="black"/>
              </a:solidFill>
            </a:endParaRPr>
          </a:p>
        </p:txBody>
      </p:sp>
      <p:pic>
        <p:nvPicPr>
          <p:cNvPr id="136194" name="Picture 2" descr="http://www.tarim.com.tr/content/uploads5/4/haber/bafa1%20%C3%A7in%20su%20%C3%BCr%C3%BCnleri.jpg"/>
          <p:cNvPicPr>
            <a:picLocks noGrp="1" noChangeAspect="1" noChangeArrowheads="1"/>
          </p:cNvPicPr>
          <p:nvPr>
            <p:ph idx="1"/>
          </p:nvPr>
        </p:nvPicPr>
        <p:blipFill>
          <a:blip r:embed="rId2"/>
          <a:srcRect/>
          <a:stretch>
            <a:fillRect/>
          </a:stretch>
        </p:blipFill>
        <p:spPr bwMode="auto">
          <a:xfrm>
            <a:off x="6307138" y="1285860"/>
            <a:ext cx="2622580" cy="3500461"/>
          </a:xfrm>
          <a:prstGeom prst="rect">
            <a:avLst/>
          </a:prstGeom>
          <a:noFill/>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188640"/>
            <a:ext cx="6338902" cy="785818"/>
          </a:xfrm>
        </p:spPr>
        <p:txBody>
          <a:bodyPr>
            <a:noAutofit/>
          </a:bodyPr>
          <a:lstStyle/>
          <a:p>
            <a:pPr algn="ctr"/>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TARIM-EKONOMİSİ-İŞLETMECİLİĞİ-MAKİNELERİ </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96949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900" dirty="0" smtClean="0">
                <a:solidFill>
                  <a:prstClr val="black"/>
                </a:solidFill>
              </a:rPr>
              <a:t>Tarıma ayrılan alan, sermaye ve işgücünün en verimli şekilde kullanılması için gerekli planlamalar yapacak teknik insan gücünü yetiştirmek ve araştırma yapmaktır.</a:t>
            </a:r>
            <a:endParaRPr lang="tr-TR" sz="1900"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Kimselerin normalin üzerinde bir genel akademik yeteneğe sahip olmaları, biyolojiye ve tarım konularına olduğu kadar ekonomiye de ilgi duymaları beklenir.</a:t>
            </a:r>
            <a:br>
              <a:rPr lang="tr-TR" dirty="0" smtClean="0">
                <a:solidFill>
                  <a:prstClr val="black"/>
                </a:solidFill>
              </a:rPr>
            </a:b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 Orman, Tarım ve Köyişleri Bakanlıklarına bağlı tüm kuruluşlarda, tarım kredi kooperatiflerinde, T.C. Ziraat Bankasında, DSİ Genel Müdürlüğünde, Hazine ve Dış Ticaret Müsteşarlığında, DPT, MPM, Türkiye Şeker Fabrikaları A.Ş.'</a:t>
            </a:r>
            <a:r>
              <a:rPr lang="tr-TR" dirty="0" err="1" smtClean="0">
                <a:solidFill>
                  <a:prstClr val="black"/>
                </a:solidFill>
              </a:rPr>
              <a:t>nde</a:t>
            </a:r>
            <a:r>
              <a:rPr lang="tr-TR" dirty="0" smtClean="0">
                <a:solidFill>
                  <a:prstClr val="black"/>
                </a:solidFill>
              </a:rPr>
              <a:t>, Türkiye Kalkınma Vakfında ve özel proje hazırlama bürolarında görev alabilirler.</a:t>
            </a:r>
            <a:endParaRPr lang="tr-TR" b="1" dirty="0">
              <a:solidFill>
                <a:prstClr val="black"/>
              </a:solidFill>
            </a:endParaRPr>
          </a:p>
        </p:txBody>
      </p:sp>
      <p:pic>
        <p:nvPicPr>
          <p:cNvPr id="137218" name="Picture 2" descr="http://www.haberturk.com/2008/08/18/kuturesim/tarim.jpg"/>
          <p:cNvPicPr>
            <a:picLocks noGrp="1" noChangeAspect="1" noChangeArrowheads="1"/>
          </p:cNvPicPr>
          <p:nvPr>
            <p:ph idx="1"/>
          </p:nvPr>
        </p:nvPicPr>
        <p:blipFill>
          <a:blip r:embed="rId2"/>
          <a:srcRect/>
          <a:stretch>
            <a:fillRect/>
          </a:stretch>
        </p:blipFill>
        <p:spPr bwMode="auto">
          <a:xfrm>
            <a:off x="6307138" y="1214422"/>
            <a:ext cx="2622580" cy="3571900"/>
          </a:xfrm>
          <a:prstGeom prst="rect">
            <a:avLst/>
          </a:prstGeom>
          <a:noFill/>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TARİH-ÖĞRETMENLİĞİ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0" y="1285861"/>
            <a:ext cx="2621787" cy="3429024"/>
          </a:xfrm>
        </p:spPr>
        <p:style>
          <a:lnRef idx="3">
            <a:schemeClr val="lt1"/>
          </a:lnRef>
          <a:fillRef idx="1">
            <a:schemeClr val="accent1"/>
          </a:fillRef>
          <a:effectRef idx="1">
            <a:schemeClr val="accent1"/>
          </a:effectRef>
          <a:fontRef idx="minor">
            <a:schemeClr val="lt1"/>
          </a:fontRef>
        </p:style>
      </p:pic>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6188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900" dirty="0" smtClean="0">
                <a:solidFill>
                  <a:prstClr val="black"/>
                </a:solidFill>
              </a:rPr>
              <a:t>Tarih, insanların eylem ve düşüncelerinin gelişimini, olayların ekonomik ve düşünsel nedenlerini ve bu nedenlerin birbirleriyle ilişkilerini açıklayan bir disiplindir.</a:t>
            </a:r>
            <a:endParaRPr lang="tr-TR" sz="1900"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Her şeyden önce tarih, coğrafya, sosyoloji ve felsefeye ilgi duyması gereklidir. Bu alanda ilerleyebilmek için Osmanlıca, Arapça ya da Farsça yanında bir batı dilini bilmek ve diğer sosyal bilim alanlarında da yetişmiş olmak gereklidir. </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Üniversitelerin tarih bölümünü bitirmek ve tezsiz yüksek lisans yapmak (öğretmenliği bitirenler doğrudan) bir kimseye orta dereceli okullarda öğretmenlik yapma hakkını verir. Ancak halen okullarımızda tarih öğretmenlerine pek gereksinme duyulmamaktadır. </a:t>
            </a:r>
            <a:endParaRPr lang="tr-TR" b="1" dirty="0">
              <a:solidFill>
                <a:prstClr val="black"/>
              </a:solidFill>
            </a:endParaRPr>
          </a:p>
          <a:p>
            <a:endParaRPr lang="tr-TR" b="1" dirty="0">
              <a:solidFill>
                <a:prstClr val="black"/>
              </a:solidFill>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TIP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4488"/>
            <a:ext cx="5857916" cy="126188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900" dirty="0" smtClean="0">
                <a:solidFill>
                  <a:prstClr val="black"/>
                </a:solidFill>
              </a:rPr>
              <a:t>İnsanların sağlığını koruma ve geliştirme, hastalık ve sakatlıklarını iyileştirme alanında çalışacak sağlık personelini (hekimleri) yetiştirmek ve bu alanda araştırmalar yapmaktır.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Çok üstün bir akademik yeteneğe, kuvvetli bir dikkat ve belleğe; operatör olmak isteyenlerin ayrıca el-parmak becerisine sahip olmaları gerekir.</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Ülkemizin sağlık personeline, özellikle hekime ihtiyacı gittikçe artmaktadır. Hekim ve sağlık personeli sayısının yetersiz olması ve yurt düzeyinde dengesiz dağılımı yüzünden sağlık hizmetlerinde istenen gelişme sağlanamamaktadır. Ülkemizde her alanda yetişmiş hekime, özellikle pratisyen hekime büyük ihtiyaç vardır. </a:t>
            </a:r>
            <a:endParaRPr lang="tr-TR" b="1" dirty="0">
              <a:solidFill>
                <a:prstClr val="black"/>
              </a:solidFill>
            </a:endParaRPr>
          </a:p>
        </p:txBody>
      </p:sp>
      <p:pic>
        <p:nvPicPr>
          <p:cNvPr id="140290" name="Picture 2" descr="http://www.haberdata.com/resimler/haberresimler/n__Amaliyat%2011.jpg"/>
          <p:cNvPicPr>
            <a:picLocks noGrp="1" noChangeAspect="1" noChangeArrowheads="1"/>
          </p:cNvPicPr>
          <p:nvPr>
            <p:ph idx="1"/>
          </p:nvPr>
        </p:nvPicPr>
        <p:blipFill>
          <a:blip r:embed="rId2"/>
          <a:srcRect/>
          <a:stretch>
            <a:fillRect/>
          </a:stretch>
        </p:blipFill>
        <p:spPr bwMode="auto">
          <a:xfrm>
            <a:off x="6286513" y="1285861"/>
            <a:ext cx="2714644" cy="3500462"/>
          </a:xfrm>
          <a:prstGeom prst="rect">
            <a:avLst/>
          </a:prstGeom>
          <a:noFill/>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TURİZM-İŞLETMECİLİĞİ-OTELCİLİK</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Turizm ve otelcilik programının amacı, otelcilik ve turizm alanında çalışacak ara </a:t>
            </a:r>
            <a:r>
              <a:rPr lang="tr-TR" sz="2000" dirty="0" err="1" smtClean="0">
                <a:solidFill>
                  <a:prstClr val="black"/>
                </a:solidFill>
              </a:rPr>
              <a:t>insangücünü</a:t>
            </a:r>
            <a:r>
              <a:rPr lang="tr-TR" sz="2000" dirty="0" smtClean="0">
                <a:solidFill>
                  <a:prstClr val="black"/>
                </a:solidFill>
              </a:rPr>
              <a:t> yetiştirmektir.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Meslekte başarılı olmak için düzgün fizik,</a:t>
            </a:r>
            <a:r>
              <a:rPr lang="tr-TR" dirty="0" err="1" smtClean="0">
                <a:solidFill>
                  <a:prstClr val="black"/>
                </a:solidFill>
              </a:rPr>
              <a:t>güleryüz</a:t>
            </a:r>
            <a:r>
              <a:rPr lang="tr-TR" dirty="0" smtClean="0">
                <a:solidFill>
                  <a:prstClr val="black"/>
                </a:solidFill>
              </a:rPr>
              <a:t>, sabır, hoşgörü sahibi olma ve çok iyi derecede yabancı dil bilme gibi özellikler gerekir. Turizm ve otelcilik sektöründe çalışmak isteyenler, ayrıca, insanlarla iyi ilişki kurabilmeli, kültürlü ve dinamik olmalıdırlar.</a:t>
            </a:r>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Turizm meslek elemanlarının çoğu, büyük turistlik oteller de dahil olmak üzere pek çok kuruluşta görevlerini sürdürmektedirler.</a:t>
            </a:r>
            <a:endParaRPr lang="tr-TR" b="1" dirty="0">
              <a:solidFill>
                <a:prstClr val="black"/>
              </a:solidFill>
            </a:endParaRPr>
          </a:p>
          <a:p>
            <a:endParaRPr lang="tr-TR" b="1" dirty="0">
              <a:solidFill>
                <a:prstClr val="black"/>
              </a:solidFill>
            </a:endParaRPr>
          </a:p>
        </p:txBody>
      </p:sp>
      <p:pic>
        <p:nvPicPr>
          <p:cNvPr id="141314" name="Picture 2" descr="http://www.bilgisehri.net/wp-content/turizm1.jpg"/>
          <p:cNvPicPr>
            <a:picLocks noGrp="1" noChangeAspect="1" noChangeArrowheads="1"/>
          </p:cNvPicPr>
          <p:nvPr>
            <p:ph idx="1"/>
          </p:nvPr>
        </p:nvPicPr>
        <p:blipFill>
          <a:blip r:embed="rId2"/>
          <a:srcRect/>
          <a:stretch>
            <a:fillRect/>
          </a:stretch>
        </p:blipFill>
        <p:spPr bwMode="auto">
          <a:xfrm>
            <a:off x="6307138" y="1285860"/>
            <a:ext cx="2590800" cy="3500461"/>
          </a:xfrm>
          <a:prstGeom prst="rect">
            <a:avLst/>
          </a:prstGeom>
          <a:noFill/>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TÜRK DİLİ VE EDEBİYATI-ÖĞRETMENLİĞİ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7727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900" dirty="0" smtClean="0">
                <a:solidFill>
                  <a:prstClr val="black"/>
                </a:solidFill>
              </a:rPr>
              <a:t>Türk dilinin yapısı, gelişmesi, diğer dillerle bağlantısı, Türk Dili edebiyatı,folkloru, kültürü, Türkçenin sorunları ve diğer bilim dallarıyla ilişkileri konularında eğitim ve araştırma yapmaktır</a:t>
            </a:r>
            <a:r>
              <a:rPr lang="tr-TR" sz="2000" dirty="0" smtClean="0">
                <a:solidFill>
                  <a:prstClr val="black"/>
                </a:solidFill>
              </a:rPr>
              <a:t>.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Sözel ifade (yazılı ve sözlü) yeteneği güçlü.Edebiyatı seven kimseler olması gerekir. </a:t>
            </a:r>
            <a:endParaRPr lang="tr-TR" b="1" dirty="0" smtClean="0">
              <a:solidFill>
                <a:prstClr val="black"/>
              </a:solidFill>
            </a:endParaRPr>
          </a:p>
          <a:p>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Türk Dili ve Edebiyatı Bölümü mezunları, kütüphanelerde, arşivlerde, Kültür Bakanlığı’nda, TRT kurulunda görev alabilirler. Yükseköğretim kurumlarında okutman olarak çalışabilirler. Öğretmenlik bölümü mezunları orta dereceli okullarda öğretmenlik yapabilirler. </a:t>
            </a:r>
            <a:endParaRPr lang="tr-TR" b="1" dirty="0">
              <a:solidFill>
                <a:prstClr val="black"/>
              </a:solidFill>
            </a:endParaRPr>
          </a:p>
        </p:txBody>
      </p:sp>
      <p:pic>
        <p:nvPicPr>
          <p:cNvPr id="142338" name="Picture 2" descr="http://www.derki.com/images/sekizinci/cemyazi3.jpg"/>
          <p:cNvPicPr>
            <a:picLocks noGrp="1" noChangeAspect="1" noChangeArrowheads="1"/>
          </p:cNvPicPr>
          <p:nvPr>
            <p:ph idx="1"/>
          </p:nvPr>
        </p:nvPicPr>
        <p:blipFill>
          <a:blip r:embed="rId2"/>
          <a:srcRect/>
          <a:stretch>
            <a:fillRect/>
          </a:stretch>
        </p:blipFill>
        <p:spPr bwMode="auto">
          <a:xfrm>
            <a:off x="6307138" y="1285860"/>
            <a:ext cx="2590800" cy="3429024"/>
          </a:xfrm>
          <a:prstGeom prst="rect">
            <a:avLst/>
          </a:prstGeom>
          <a:noFill/>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UÇAK ELEKTRİK-ELEKTRONİK-GÖVDE-MOTOR BAKIM</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Uçak gövdesi bakımı elektrik ve elektroniğinin programının amacı, uçak gövdelerinin yapımında çalışacak ara insan gücünü yetiştirmektir. </a:t>
            </a:r>
            <a:br>
              <a:rPr lang="tr-TR" dirty="0" smtClean="0">
                <a:solidFill>
                  <a:prstClr val="black"/>
                </a:solidFill>
              </a:rPr>
            </a:b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429000"/>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Uçak gövdesi bakımı programında eğitim görmek isteyen bir kimsenin, genel akademik yetenekten başka, şekil ilişkilerini ve uzay ilişkilerini görebilme gücüne ve çizim yeteneğine sahip dikkatli bir kimse olması beklenir.</a:t>
            </a:r>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Uçak gövdesi bakım teknikerleri Ulaştırma Bakanlığına bağlı uçak fabrikalarında veya bakım, onarım atölyelerinde görev alabilirler. Ülkemizde hava ulaşımı arttıkça ve bu alanda özel sektör işletmeleri de yer aldıkça uçak gövdesi teknikerlerinin çalışma alanları da genişlemektedir.</a:t>
            </a:r>
            <a:endParaRPr lang="tr-TR" b="1" dirty="0">
              <a:solidFill>
                <a:prstClr val="black"/>
              </a:solidFill>
            </a:endParaRPr>
          </a:p>
        </p:txBody>
      </p:sp>
      <p:pic>
        <p:nvPicPr>
          <p:cNvPr id="149505" name="Picture 1" descr="http://ecas.anadolu.edu.tr/img/ugmb03-300x200.jpg"/>
          <p:cNvPicPr>
            <a:picLocks noGrp="1" noChangeAspect="1" noChangeArrowheads="1"/>
          </p:cNvPicPr>
          <p:nvPr>
            <p:ph idx="1"/>
          </p:nvPr>
        </p:nvPicPr>
        <p:blipFill>
          <a:blip r:embed="rId2"/>
          <a:srcRect/>
          <a:stretch>
            <a:fillRect/>
          </a:stretch>
        </p:blipFill>
        <p:spPr bwMode="auto">
          <a:xfrm>
            <a:off x="6215074" y="1285860"/>
            <a:ext cx="2714644" cy="342902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pPr algn="ctr"/>
            <a:r>
              <a:rPr lang="tr-TR" sz="30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ZİHİNSEL ENGELLİLER ÖĞRETMENLİĞİ</a:t>
            </a:r>
            <a:endParaRPr lang="tr-TR" sz="30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57950" y="1214422"/>
            <a:ext cx="2571768" cy="3214710"/>
          </a:xfrm>
        </p:spPr>
        <p:style>
          <a:lnRef idx="3">
            <a:schemeClr val="lt1"/>
          </a:lnRef>
          <a:fillRef idx="1">
            <a:schemeClr val="accent1"/>
          </a:fillRef>
          <a:effectRef idx="1">
            <a:schemeClr val="accent1"/>
          </a:effectRef>
          <a:fontRef idx="minor">
            <a:schemeClr val="lt1"/>
          </a:fontRef>
        </p:style>
      </p:pic>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643050"/>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Programın amacı,bedensel,zihinsel ve toplumsal gelişme ve uyum açısından, normal okul olanaklarından yararlanamayacak kadar büyük farklılıklar gösteren çocukların genel gelişimi ve eğitimi konularında çalışacak öğretmenleri yetiştirmektir</a:t>
            </a:r>
          </a:p>
        </p:txBody>
      </p:sp>
      <p:sp>
        <p:nvSpPr>
          <p:cNvPr id="10" name="9 Metin kutusu"/>
          <p:cNvSpPr txBox="1"/>
          <p:nvPr/>
        </p:nvSpPr>
        <p:spPr>
          <a:xfrm>
            <a:off x="285720" y="3071810"/>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571876"/>
            <a:ext cx="5857916" cy="110799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2200" dirty="0" smtClean="0">
                <a:solidFill>
                  <a:prstClr val="black"/>
                </a:solidFill>
              </a:rPr>
              <a:t>Sözel yeteneğin yanı sıra, dikkatli sabırlı  ve başkalarına yardım etmekten hoşlanan kimseler olmaları gerekir.</a:t>
            </a:r>
            <a:endParaRPr lang="tr-TR" sz="2200" dirty="0">
              <a:solidFill>
                <a:prstClr val="black"/>
              </a:solidFill>
            </a:endParaRPr>
          </a:p>
        </p:txBody>
      </p:sp>
      <p:sp>
        <p:nvSpPr>
          <p:cNvPr id="12" name="11 Metin kutusu"/>
          <p:cNvSpPr txBox="1"/>
          <p:nvPr/>
        </p:nvSpPr>
        <p:spPr>
          <a:xfrm>
            <a:off x="285720" y="471488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214950"/>
            <a:ext cx="864399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2000" dirty="0" smtClean="0">
                <a:solidFill>
                  <a:prstClr val="black"/>
                </a:solidFill>
              </a:rPr>
              <a:t>Özel eğitim kurumlarında ve sınıflarında, normal ilkokulların bünyesinde açılan alt özel sınıflarda zeka özürlü çocuklara öğretmenlik yaparlar. İlköğretim çağında zihin yetersizliği yüzünden öğrenme güçlüğü olan çocukları eğitecek öğretmenleri yetiştirir.</a:t>
            </a:r>
            <a:endParaRPr lang="tr-TR" sz="2000" dirty="0">
              <a:solidFill>
                <a:prstClr val="black"/>
              </a:solidFill>
            </a:endParaRPr>
          </a:p>
        </p:txBody>
      </p:sp>
      <p:pic>
        <p:nvPicPr>
          <p:cNvPr id="1030" name="Picture 6" descr="http://www.uslanmam.com/images/smilies/smiliv.gif"/>
          <p:cNvPicPr>
            <a:picLocks noChangeAspect="1" noChangeArrowheads="1"/>
          </p:cNvPicPr>
          <p:nvPr/>
        </p:nvPicPr>
        <p:blipFill>
          <a:blip r:embed="rId3"/>
          <a:srcRect/>
          <a:stretch>
            <a:fillRect/>
          </a:stretch>
        </p:blipFill>
        <p:spPr bwMode="auto">
          <a:xfrm>
            <a:off x="16703675" y="-274638"/>
            <a:ext cx="57150" cy="85725"/>
          </a:xfrm>
          <a:prstGeom prst="rect">
            <a:avLst/>
          </a:prstGeom>
          <a:noFill/>
        </p:spPr>
      </p:pic>
      <p:pic>
        <p:nvPicPr>
          <p:cNvPr id="1032" name="Picture 8" descr="http://www.uslanmam.com/images/smilies/smiliv.gif"/>
          <p:cNvPicPr>
            <a:picLocks noChangeAspect="1" noChangeArrowheads="1"/>
          </p:cNvPicPr>
          <p:nvPr/>
        </p:nvPicPr>
        <p:blipFill>
          <a:blip r:embed="rId3"/>
          <a:srcRect/>
          <a:stretch>
            <a:fillRect/>
          </a:stretch>
        </p:blipFill>
        <p:spPr bwMode="auto">
          <a:xfrm>
            <a:off x="16703675" y="-274638"/>
            <a:ext cx="57150" cy="85725"/>
          </a:xfrm>
          <a:prstGeom prst="rect">
            <a:avLst/>
          </a:prstGeom>
          <a:noFill/>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UÇAK MÜHENDİSLİĞİ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Havada seyreden her türlü aracın tasarlanması ve inşa projelerinin hazırlanması, üretilmesi, bakım ve onarımının teknolojisi ve işletme konularında eğitim ve araştırma yapılır.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429000"/>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Normalin üstünde bir genel akademik yeteneğe sahip, matematik, fizik, kimya ve astronomi konularına ilgili ve bu </a:t>
            </a:r>
          </a:p>
          <a:p>
            <a:r>
              <a:rPr lang="tr-TR" dirty="0" smtClean="0">
                <a:solidFill>
                  <a:prstClr val="black"/>
                </a:solidFill>
              </a:rPr>
              <a:t>alanlarda iyice yetişmiş, sabırlı, dikkatli, düzgün şekil çizebilen yaratıcı ve başka insanlarla işbirliği yapabilen, uyumlu bir kimse olması gerekir.</a:t>
            </a:r>
            <a:endParaRPr lang="tr-TR"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 THY, Kara ve Hava Kuvvetlerinde ana bakım üstlerinde, Tusaş, MKE kurumunda ve bazı özel havacılık şirketlerinde çalışılabileceği gibi makine mühendisliği sahalarında da çalışılabilir. Gözlem istasyonları ve rasathanelerde görev alabilirler. Ancak büyük bir çoğunluk mezun olduktan sonra iş bulmakta güçlük çekmektedir.</a:t>
            </a:r>
            <a:endParaRPr lang="tr-TR" b="1" dirty="0">
              <a:solidFill>
                <a:prstClr val="black"/>
              </a:solidFill>
            </a:endParaRPr>
          </a:p>
        </p:txBody>
      </p:sp>
      <p:pic>
        <p:nvPicPr>
          <p:cNvPr id="150530" name="Picture 2" descr="http://www.eads.net/xml/content/OF00000000400004/5/56/41400565.jpg"/>
          <p:cNvPicPr>
            <a:picLocks noGrp="1" noChangeAspect="1" noChangeArrowheads="1"/>
          </p:cNvPicPr>
          <p:nvPr>
            <p:ph idx="1"/>
          </p:nvPr>
        </p:nvPicPr>
        <p:blipFill>
          <a:blip r:embed="rId2"/>
          <a:srcRect/>
          <a:stretch>
            <a:fillRect/>
          </a:stretch>
        </p:blipFill>
        <p:spPr bwMode="auto">
          <a:xfrm>
            <a:off x="6286512" y="1285860"/>
            <a:ext cx="2714644" cy="3500462"/>
          </a:xfrm>
          <a:prstGeom prst="rect">
            <a:avLst/>
          </a:prstGeom>
          <a:noFill/>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ULUSLARARASI FİNANS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Öğrencilerin yüksek nitelikli bir eğitimle destekleyerek , finansal teori ve uygulamaları kavramlarına yönelik eğitim ve araştırma yapmaktır.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Düşüncelerini söz ve yazı ile en etkin biçimde iletebilen, tarih, sosyoloji, psikoloji, hukuk, ekonomi alanlarına ilgi duyan, en az bir yabancı dili iyi bilen, </a:t>
            </a:r>
          </a:p>
          <a:p>
            <a:r>
              <a:rPr lang="tr-TR" dirty="0" smtClean="0">
                <a:solidFill>
                  <a:prstClr val="black"/>
                </a:solidFill>
              </a:rPr>
              <a:t>insan ilişkilerinde başarılı kimseler olmaları gerekir. </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Bankalar, sigorta şirketleri,aracı kurumlar,yatırım bankaları gibi finansal kurumlar ve çok uluslu şirketlerde çalışabilirler. Finansal analiz,muhasebe yönetimi,stratejik plânlama yöneticiliği,dealer ve banka yöneticiliği görevleri arasındadır.</a:t>
            </a:r>
            <a:endParaRPr lang="tr-TR" b="1" dirty="0">
              <a:solidFill>
                <a:prstClr val="black"/>
              </a:solidFill>
            </a:endParaRPr>
          </a:p>
          <a:p>
            <a:endParaRPr lang="tr-TR" b="1" dirty="0">
              <a:solidFill>
                <a:prstClr val="black"/>
              </a:solidFill>
            </a:endParaRPr>
          </a:p>
        </p:txBody>
      </p:sp>
      <p:pic>
        <p:nvPicPr>
          <p:cNvPr id="5122" name="Picture 2" descr="http://www.yapi.com.tr/V_Images/2008/sektorel/63731_lehman.jpg"/>
          <p:cNvPicPr>
            <a:picLocks noGrp="1" noChangeAspect="1" noChangeArrowheads="1"/>
          </p:cNvPicPr>
          <p:nvPr>
            <p:ph idx="1"/>
          </p:nvPr>
        </p:nvPicPr>
        <p:blipFill>
          <a:blip r:embed="rId2"/>
          <a:srcRect/>
          <a:stretch>
            <a:fillRect/>
          </a:stretch>
        </p:blipFill>
        <p:spPr bwMode="auto">
          <a:xfrm>
            <a:off x="6307138" y="1285860"/>
            <a:ext cx="2694018" cy="3500462"/>
          </a:xfrm>
          <a:prstGeom prst="rect">
            <a:avLst/>
          </a:prstGeom>
          <a:noFill/>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ULUSLAR ARASI İLİŞKİLER</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Bu programda dünya devletlerinin oluşturduğu uluslararası sistemin tarihi, geçirdiği evreler, sistemin siyasi, ekonomik ve hukuksal yapısı, işleyişi gibi konularda, Türkiye'nin bu sistem </a:t>
            </a:r>
          </a:p>
          <a:p>
            <a:r>
              <a:rPr lang="tr-TR" sz="1600" dirty="0" smtClean="0">
                <a:solidFill>
                  <a:prstClr val="black"/>
                </a:solidFill>
              </a:rPr>
              <a:t>içinde yerine ve dış ilişkilerine özel ağırlık verilerek eğitim yapılır.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60043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Düşüncelerini söz ve yazı ile en etkin biçimde iletebilen, tarih, sosyoloji, psikoloji, hukuk, ekonomi alanlarına ilgi duyan, en az bir yabancı dili iyi bilen, insan ilişkilerinde başarılı kimseler olmaları gerekir. bu mesleğin üyesi olacak bir kimse için, temsil niteliğine ve genel kültüre sahip olma ve insan ilişkilerinde başarılı olma, aranan en </a:t>
            </a:r>
            <a:r>
              <a:rPr lang="tr-TR" dirty="0" smtClean="0">
                <a:solidFill>
                  <a:prstClr val="black"/>
                </a:solidFill>
              </a:rPr>
              <a:t>önemli niteliklerdir. </a:t>
            </a:r>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En önemli çalışma alanları arasında, başta Dışişleri Bakanlığı olmak üzere Maliye ve Gümrük Bakanlığı, Kültür Bakanlığı ve Turizm Bakanlığı gibi devlet daireleri, özel şirketler ve çeşitli kitle haberleşme kuruluşları ve uluslararası bankalar sayılabilir. </a:t>
            </a:r>
          </a:p>
          <a:p>
            <a:endParaRPr lang="tr-TR" b="1" dirty="0">
              <a:solidFill>
                <a:prstClr val="black"/>
              </a:solidFill>
            </a:endParaRPr>
          </a:p>
          <a:p>
            <a:endParaRPr lang="tr-TR" b="1" dirty="0">
              <a:solidFill>
                <a:prstClr val="black"/>
              </a:solidFill>
            </a:endParaRPr>
          </a:p>
        </p:txBody>
      </p:sp>
      <p:pic>
        <p:nvPicPr>
          <p:cNvPr id="10242" name="Picture 2" descr="http://galeri.istanbul.gov.tr/Portals/_default/prGaleri_sMedia/reMediaPhoto/jrsRE_000500x000500StFile/Fokh24mupfv0sk1efz2rlxn.jpg"/>
          <p:cNvPicPr>
            <a:picLocks noGrp="1" noChangeAspect="1" noChangeArrowheads="1"/>
          </p:cNvPicPr>
          <p:nvPr>
            <p:ph idx="1"/>
          </p:nvPr>
        </p:nvPicPr>
        <p:blipFill>
          <a:blip r:embed="rId2"/>
          <a:srcRect/>
          <a:stretch>
            <a:fillRect/>
          </a:stretch>
        </p:blipFill>
        <p:spPr bwMode="auto">
          <a:xfrm>
            <a:off x="6241852" y="1214438"/>
            <a:ext cx="2732484" cy="3643312"/>
          </a:xfrm>
          <a:prstGeom prst="rect">
            <a:avLst/>
          </a:prstGeom>
          <a:noFill/>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ULUSLAR ARASI İŞLETME -YÖNETİMİ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Uluslararası alanda çalışabilecek, iki dil bilen yönetici adayları yetiştirme konularında eğitim ve araştırma yapar.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Düşüncelerini söz ve yazı ile en etkin biçimde iletebilen, tarih, sosyoloji, psikoloji, hukuk, ekonomi alanlarına ilgi duyan, en az bir yabancı dili iyi bilen, insan ilişkilerinde başarılı kimseler olmaları gerekir. bu mesleğin üyesi olacak bir kimse için, temsil niteliğine ve genel kültüre sahip olma ve insan ilişkilerinde başarılı olma, aranan en önemli niteliklerdir. </a:t>
            </a:r>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Kamu ve özel sektöre ait bankalar, uluslararası bankalar, çok uluslu şirketlerde çalışabildikleri gibi, kamuya ait bankaların ilgili birimlerinde de görev alabilirler. </a:t>
            </a:r>
          </a:p>
          <a:p>
            <a:endParaRPr lang="tr-TR" b="1" dirty="0">
              <a:solidFill>
                <a:prstClr val="black"/>
              </a:solidFill>
            </a:endParaRPr>
          </a:p>
          <a:p>
            <a:endParaRPr lang="tr-TR" b="1" dirty="0">
              <a:solidFill>
                <a:prstClr val="black"/>
              </a:solidFill>
            </a:endParaRPr>
          </a:p>
        </p:txBody>
      </p:sp>
      <p:pic>
        <p:nvPicPr>
          <p:cNvPr id="3074" name="Picture 2" descr="http://pusulaaracilik.com/Resimler/MaliDanismanlik.jpg"/>
          <p:cNvPicPr>
            <a:picLocks noGrp="1" noChangeAspect="1" noChangeArrowheads="1"/>
          </p:cNvPicPr>
          <p:nvPr>
            <p:ph idx="1"/>
          </p:nvPr>
        </p:nvPicPr>
        <p:blipFill>
          <a:blip r:embed="rId2"/>
          <a:srcRect/>
          <a:stretch>
            <a:fillRect/>
          </a:stretch>
        </p:blipFill>
        <p:spPr bwMode="auto">
          <a:xfrm>
            <a:off x="6307138" y="1182258"/>
            <a:ext cx="2590800" cy="3493359"/>
          </a:xfrm>
          <a:prstGeom prst="rect">
            <a:avLst/>
          </a:prstGeom>
          <a:noFill/>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0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ÜSTÜN ZEKALILAR ÖĞRETMENLİĞİ</a:t>
            </a:r>
            <a:endParaRPr lang="tr-TR" sz="30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215074" y="1214422"/>
            <a:ext cx="2714644" cy="3286148"/>
          </a:xfrm>
        </p:spPr>
        <p:style>
          <a:lnRef idx="3">
            <a:schemeClr val="lt1"/>
          </a:lnRef>
          <a:fillRef idx="1">
            <a:schemeClr val="accent1"/>
          </a:fillRef>
          <a:effectRef idx="1">
            <a:schemeClr val="accent1"/>
          </a:effectRef>
          <a:fontRef idx="minor">
            <a:schemeClr val="lt1"/>
          </a:fontRef>
        </p:style>
      </p:pic>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643050"/>
            <a:ext cx="5857916"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Çalıştığı eğitim kurumunda üstün zekalı  öğrencilere çeşitli bilgi, beceri ve tutumları kazandırmak üzere eğitim veren kişidir</a:t>
            </a:r>
          </a:p>
        </p:txBody>
      </p:sp>
      <p:sp>
        <p:nvSpPr>
          <p:cNvPr id="10" name="9 Metin kutusu"/>
          <p:cNvSpPr txBox="1"/>
          <p:nvPr/>
        </p:nvSpPr>
        <p:spPr>
          <a:xfrm>
            <a:off x="285720" y="2428868"/>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2928934"/>
            <a:ext cx="5857916" cy="160043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400" dirty="0" smtClean="0">
                <a:solidFill>
                  <a:prstClr val="black"/>
                </a:solidFill>
              </a:rPr>
              <a:t>Üstün zekalılar  öğretmeni olmak isteyenlerin; -Üst düzeyde genel akademik yeteneğe sahip, Sözel  ve sayısal  yeteneği gelişmiş, Sosyal bilimlerle ve özellikle psikolojiyle ilgili, Düşüncelerini başkalarına açık bir biçimde aktarabilen, İyi bir öğrenme ortamı sağlayabilen, Dikkatli, işine özen gösteren, İnsanlarla iyi iletişim kurabilen; sevecen, hoşgörülü, sabırlı, Öğrencilerin duygu ve düşüncelerini anlayabilen, Kendini geliştirmeye istekli, coşkulu, yaratıcı kimseler olmaları gerekir. </a:t>
            </a:r>
            <a:endParaRPr lang="tr-TR" sz="1400" dirty="0">
              <a:solidFill>
                <a:prstClr val="black"/>
              </a:solidFill>
            </a:endParaRPr>
          </a:p>
        </p:txBody>
      </p:sp>
      <p:sp>
        <p:nvSpPr>
          <p:cNvPr id="12" name="11 Metin kutusu"/>
          <p:cNvSpPr txBox="1"/>
          <p:nvPr/>
        </p:nvSpPr>
        <p:spPr>
          <a:xfrm>
            <a:off x="285720" y="4786322"/>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286388"/>
            <a:ext cx="864399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2000" dirty="0" smtClean="0">
                <a:solidFill>
                  <a:prstClr val="black"/>
                </a:solidFill>
              </a:rPr>
              <a:t>Üstün zekalılar öğretmeni Milli Eğitim Bakanlığına bağlı ve özel okullarda bireysel ve grupla eğitim yapabilecek şekilde düzenlenmiş sınıf ortamında çalışır. Çalışma ortamı temiz ve gürültülüdür. Uzun süre ayakta kalabilirler.Çalışırken meslektaşları ve velilerle iletişim halindedirler.</a:t>
            </a:r>
            <a:endParaRPr lang="tr-TR" sz="2000" dirty="0">
              <a:solidFill>
                <a:prstClr val="black"/>
              </a:solidFill>
            </a:endParaRPr>
          </a:p>
        </p:txBody>
      </p:sp>
      <p:pic>
        <p:nvPicPr>
          <p:cNvPr id="1030" name="Picture 6" descr="http://www.uslanmam.com/images/smilies/smiliv.gif"/>
          <p:cNvPicPr>
            <a:picLocks noChangeAspect="1" noChangeArrowheads="1"/>
          </p:cNvPicPr>
          <p:nvPr/>
        </p:nvPicPr>
        <p:blipFill>
          <a:blip r:embed="rId3"/>
          <a:srcRect/>
          <a:stretch>
            <a:fillRect/>
          </a:stretch>
        </p:blipFill>
        <p:spPr bwMode="auto">
          <a:xfrm>
            <a:off x="16703675" y="-274638"/>
            <a:ext cx="57150" cy="85725"/>
          </a:xfrm>
          <a:prstGeom prst="rect">
            <a:avLst/>
          </a:prstGeom>
          <a:noFill/>
        </p:spPr>
      </p:pic>
      <p:pic>
        <p:nvPicPr>
          <p:cNvPr id="1032" name="Picture 8" descr="http://www.uslanmam.com/images/smilies/smiliv.gif"/>
          <p:cNvPicPr>
            <a:picLocks noChangeAspect="1" noChangeArrowheads="1"/>
          </p:cNvPicPr>
          <p:nvPr/>
        </p:nvPicPr>
        <p:blipFill>
          <a:blip r:embed="rId3"/>
          <a:srcRect/>
          <a:stretch>
            <a:fillRect/>
          </a:stretch>
        </p:blipFill>
        <p:spPr bwMode="auto">
          <a:xfrm>
            <a:off x="16703675" y="-274638"/>
            <a:ext cx="57150" cy="85725"/>
          </a:xfrm>
          <a:prstGeom prst="rect">
            <a:avLst/>
          </a:prstGeom>
          <a:noFill/>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VETERİNER</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57950" y="1142984"/>
            <a:ext cx="2571768" cy="3286148"/>
          </a:xfrm>
        </p:spPr>
        <p:style>
          <a:lnRef idx="3">
            <a:schemeClr val="lt1"/>
          </a:lnRef>
          <a:fillRef idx="1">
            <a:schemeClr val="accent1"/>
          </a:fillRef>
          <a:effectRef idx="1">
            <a:schemeClr val="accent1"/>
          </a:effectRef>
          <a:fontRef idx="minor">
            <a:schemeClr val="lt1"/>
          </a:fontRef>
        </p:style>
      </p:pic>
      <p:sp>
        <p:nvSpPr>
          <p:cNvPr id="8" name="7 Metin kutusu"/>
          <p:cNvSpPr txBox="1"/>
          <p:nvPr/>
        </p:nvSpPr>
        <p:spPr>
          <a:xfrm>
            <a:off x="357158" y="10715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357158" y="1500174"/>
            <a:ext cx="5857916"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400" dirty="0" smtClean="0">
                <a:solidFill>
                  <a:prstClr val="black"/>
                </a:solidFill>
              </a:rPr>
              <a:t>Veteriner hekimlik programının amacı, evcil, küçük ve büyükbaş ile kümes hayvanlarının ırklarının ıslahı, üretimi, yetiştirilmesi, verimliliklerinin artırılması, hayvan sağlığının korunması, hastalıklarının tedavisi, salgın hastalıkların önlenmesi, hayvansal ürünlerin (su ürünleri dahil), insan sağlığına uygunluğunun kontrolü, hayvansal ürünlerde kirlenme ve çevre kirliliği konularında eğitim-öğretim ve uygulama yapmaktır</a:t>
            </a:r>
          </a:p>
        </p:txBody>
      </p:sp>
      <p:sp>
        <p:nvSpPr>
          <p:cNvPr id="10" name="9 Metin kutusu"/>
          <p:cNvSpPr txBox="1"/>
          <p:nvPr/>
        </p:nvSpPr>
        <p:spPr>
          <a:xfrm>
            <a:off x="357158"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357158" y="3286124"/>
            <a:ext cx="5857916" cy="116955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400" dirty="0" smtClean="0">
                <a:solidFill>
                  <a:prstClr val="black"/>
                </a:solidFill>
              </a:rPr>
              <a:t>Veterinerlik hekimlik alanında eğitim görmek isteyen bir kimsenin üstün bir akademik yeteneğe sahip, biyoloji ve kimya konularına ilgili ve bu alanlarda başarılı, hayvanlarla ilgilenmekten hoşlanan bir kimse olması gerekir. Ayrıca, kişinin sabırlı ve dikkatli bir gözlemci olması, düşüncelerini başkalarına aktarma (ikna) gücüne sahip bulunması da beklenir</a:t>
            </a:r>
            <a:endParaRPr lang="tr-TR" sz="1400" dirty="0">
              <a:solidFill>
                <a:prstClr val="black"/>
              </a:solidFill>
            </a:endParaRPr>
          </a:p>
        </p:txBody>
      </p:sp>
      <p:sp>
        <p:nvSpPr>
          <p:cNvPr id="12" name="11 Metin kutusu"/>
          <p:cNvSpPr txBox="1"/>
          <p:nvPr/>
        </p:nvSpPr>
        <p:spPr>
          <a:xfrm>
            <a:off x="357158" y="4500570"/>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357158" y="4857760"/>
            <a:ext cx="8643998" cy="181588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400" dirty="0" smtClean="0">
                <a:solidFill>
                  <a:prstClr val="black"/>
                </a:solidFill>
              </a:rPr>
              <a:t>Tarım, Orman, ve Köy İşleri Bakanlığına bağlı Koruma ve Kontrol Genel Müdürlüğünde,Proje Uygulama ile Teşkilatlanma ve Destekleme Genel </a:t>
            </a:r>
            <a:r>
              <a:rPr lang="tr-TR" sz="1400" dirty="0" err="1" smtClean="0">
                <a:solidFill>
                  <a:prstClr val="black"/>
                </a:solidFill>
              </a:rPr>
              <a:t>Müd</a:t>
            </a:r>
            <a:r>
              <a:rPr lang="tr-TR" sz="1400" dirty="0" smtClean="0">
                <a:solidFill>
                  <a:prstClr val="black"/>
                </a:solidFill>
              </a:rPr>
              <a:t>.; Tarım İşletmeleri Genel Müdürlüğü hayvan ıslahı ve üretim kurumlarında; veteriner kontrol ve araştırma enstitülerinde; Et ve Balık Kurumu, özel sektör et kombinaları, Süt Endüstrisi Kurumu, Yapağı ve Tiftik A.Ş., Yem Sanayi vb. KİT'lerde sağlık kontrol (teknolojik ve hijyenik), kalite kontrol, üretim, işletme ve yönetiminde; Sağlık Bakanlığında; belediyelerde, Atom Enerjisi, TÜBİTAK araştırma laboratuarlarında; Milli Prodüktivite Merkezi, Devlet Planlama Teşkilatında; ordu hayvan sağlığı ve gıda kontrol hizmetlerinde, ilaç firmaları, hayvansal üretime dayalı gıda sanayinde; halk sağlığı ve çevre sağlığı ile ilgili tüm kamu kurum ve kuruluşlarında görev yapabilmektedir. </a:t>
            </a:r>
            <a:endParaRPr lang="tr-TR" sz="1400" dirty="0">
              <a:solidFill>
                <a:prstClr val="black"/>
              </a:solidFill>
            </a:endParaRPr>
          </a:p>
        </p:txBody>
      </p:sp>
      <p:pic>
        <p:nvPicPr>
          <p:cNvPr id="1030" name="Picture 6" descr="http://www.uslanmam.com/images/smilies/smiliv.gif"/>
          <p:cNvPicPr>
            <a:picLocks noChangeAspect="1" noChangeArrowheads="1"/>
          </p:cNvPicPr>
          <p:nvPr/>
        </p:nvPicPr>
        <p:blipFill>
          <a:blip r:embed="rId3"/>
          <a:srcRect/>
          <a:stretch>
            <a:fillRect/>
          </a:stretch>
        </p:blipFill>
        <p:spPr bwMode="auto">
          <a:xfrm>
            <a:off x="16703675" y="-274638"/>
            <a:ext cx="57150" cy="85725"/>
          </a:xfrm>
          <a:prstGeom prst="rect">
            <a:avLst/>
          </a:prstGeom>
          <a:noFill/>
        </p:spPr>
      </p:pic>
      <p:pic>
        <p:nvPicPr>
          <p:cNvPr id="1032" name="Picture 8" descr="http://www.uslanmam.com/images/smilies/smiliv.gif"/>
          <p:cNvPicPr>
            <a:picLocks noChangeAspect="1" noChangeArrowheads="1"/>
          </p:cNvPicPr>
          <p:nvPr/>
        </p:nvPicPr>
        <p:blipFill>
          <a:blip r:embed="rId3"/>
          <a:srcRect/>
          <a:stretch>
            <a:fillRect/>
          </a:stretch>
        </p:blipFill>
        <p:spPr bwMode="auto">
          <a:xfrm>
            <a:off x="16703675" y="-274638"/>
            <a:ext cx="57150" cy="85725"/>
          </a:xfrm>
          <a:prstGeom prst="rect">
            <a:avLst/>
          </a:prstGeom>
          <a:noFill/>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YAZILIM MÜHENDİSLİĞİ</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57950" y="1214422"/>
            <a:ext cx="2571768" cy="3786214"/>
          </a:xfrm>
        </p:spPr>
        <p:style>
          <a:lnRef idx="3">
            <a:schemeClr val="lt1"/>
          </a:lnRef>
          <a:fillRef idx="1">
            <a:schemeClr val="accent1"/>
          </a:fillRef>
          <a:effectRef idx="1">
            <a:schemeClr val="accent1"/>
          </a:effectRef>
          <a:fontRef idx="minor">
            <a:schemeClr val="lt1"/>
          </a:fontRef>
        </p:style>
      </p:pic>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643050"/>
            <a:ext cx="5857916"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Modern yazılım geliştirme süreçlerine, araçlarına ve program dillerine hakim,bağımsız ya da takım halinde yazılım geliştirebilen,</a:t>
            </a:r>
            <a:br>
              <a:rPr lang="tr-TR" sz="1600" dirty="0" smtClean="0">
                <a:solidFill>
                  <a:prstClr val="black"/>
                </a:solidFill>
              </a:rPr>
            </a:br>
            <a:r>
              <a:rPr lang="tr-TR" sz="1600" dirty="0" smtClean="0">
                <a:solidFill>
                  <a:prstClr val="black"/>
                </a:solidFill>
              </a:rPr>
              <a:t>insan-bilgisayar etkileşimi ve yazılım-donanım ara yüzü hakkında bilgili,endüstrideki problemleri analiz edip, yazılımsal çözümler üretebilen yazılım mühendisleri yetiştirmektir.</a:t>
            </a:r>
          </a:p>
        </p:txBody>
      </p:sp>
      <p:sp>
        <p:nvSpPr>
          <p:cNvPr id="10" name="9 Metin kutusu"/>
          <p:cNvSpPr txBox="1"/>
          <p:nvPr/>
        </p:nvSpPr>
        <p:spPr>
          <a:xfrm>
            <a:off x="285720" y="3071810"/>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571876"/>
            <a:ext cx="5857916"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2000" dirty="0" smtClean="0">
                <a:solidFill>
                  <a:prstClr val="black"/>
                </a:solidFill>
              </a:rPr>
              <a:t>Mühendislik biliminin gerektirdiği tüm disiplinlere, sayısal düşünme, yazılım ve bilgisayar konularında yaratıcılık özelliklerine  sahip olunması gerekmektedir. </a:t>
            </a:r>
            <a:endParaRPr lang="tr-TR" sz="2000" dirty="0">
              <a:solidFill>
                <a:prstClr val="black"/>
              </a:solidFill>
            </a:endParaRPr>
          </a:p>
        </p:txBody>
      </p:sp>
      <p:sp>
        <p:nvSpPr>
          <p:cNvPr id="12" name="11 Metin kutusu"/>
          <p:cNvSpPr txBox="1"/>
          <p:nvPr/>
        </p:nvSpPr>
        <p:spPr>
          <a:xfrm>
            <a:off x="285720" y="507207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572140"/>
            <a:ext cx="8643998"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Bununla beraber, YM farklı sektörlerdeki problemlerin yazılımsal çözümlerini kapsamaktadır. Bu yönü ile disiplinler arası çalışabilme becerileri öne çıkmaktadır. YM, kullanıcıların bilgisayar uygulamaları ve cihazları ile etkileşiminin yarattığı psikolojik durumdan, yazılım proje yönetimine kadar farklı alanlardan öğelerin birleştiği bir çalışma alanıdır.</a:t>
            </a:r>
            <a:endParaRPr lang="tr-TR" sz="1600" dirty="0">
              <a:solidFill>
                <a:prstClr val="black"/>
              </a:solidFill>
            </a:endParaRPr>
          </a:p>
        </p:txBody>
      </p:sp>
      <p:pic>
        <p:nvPicPr>
          <p:cNvPr id="1030" name="Picture 6" descr="http://www.uslanmam.com/images/smilies/smiliv.gif"/>
          <p:cNvPicPr>
            <a:picLocks noChangeAspect="1" noChangeArrowheads="1"/>
          </p:cNvPicPr>
          <p:nvPr/>
        </p:nvPicPr>
        <p:blipFill>
          <a:blip r:embed="rId3"/>
          <a:srcRect/>
          <a:stretch>
            <a:fillRect/>
          </a:stretch>
        </p:blipFill>
        <p:spPr bwMode="auto">
          <a:xfrm>
            <a:off x="16703675" y="-274638"/>
            <a:ext cx="57150" cy="85725"/>
          </a:xfrm>
          <a:prstGeom prst="rect">
            <a:avLst/>
          </a:prstGeom>
          <a:noFill/>
        </p:spPr>
      </p:pic>
      <p:pic>
        <p:nvPicPr>
          <p:cNvPr id="1032" name="Picture 8" descr="http://www.uslanmam.com/images/smilies/smiliv.gif"/>
          <p:cNvPicPr>
            <a:picLocks noChangeAspect="1" noChangeArrowheads="1"/>
          </p:cNvPicPr>
          <p:nvPr/>
        </p:nvPicPr>
        <p:blipFill>
          <a:blip r:embed="rId3"/>
          <a:srcRect/>
          <a:stretch>
            <a:fillRect/>
          </a:stretch>
        </p:blipFill>
        <p:spPr bwMode="auto">
          <a:xfrm>
            <a:off x="16703675" y="-274638"/>
            <a:ext cx="57150" cy="85725"/>
          </a:xfrm>
          <a:prstGeom prst="rect">
            <a:avLst/>
          </a:prstGeom>
          <a:noFill/>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YÖNETİM BİLİŞİM SİSTEMLERİ</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57950" y="1285860"/>
            <a:ext cx="2571768" cy="3571900"/>
          </a:xfrm>
        </p:spPr>
        <p:style>
          <a:lnRef idx="3">
            <a:schemeClr val="lt1"/>
          </a:lnRef>
          <a:fillRef idx="1">
            <a:schemeClr val="accent1"/>
          </a:fillRef>
          <a:effectRef idx="1">
            <a:schemeClr val="accent1"/>
          </a:effectRef>
          <a:fontRef idx="minor">
            <a:schemeClr val="lt1"/>
          </a:fontRef>
        </p:style>
      </p:pic>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643050"/>
            <a:ext cx="5857916"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Bilgiyi çağdaş yöntem ve araçlarla işleyecek kuruluşların varlıklarını sürdürüp, aşama yapmaları, kendileri ile ilgili bilgileri üretme, saklama, paylaşma ve değiştirme işlemlerini hızlı ve sağlıklı oluşturmalarını  sağlayacak elemanların yetiştirilmesi konularında eğitim ve araştırma yapar</a:t>
            </a:r>
          </a:p>
        </p:txBody>
      </p:sp>
      <p:sp>
        <p:nvSpPr>
          <p:cNvPr id="10" name="9 Metin kutusu"/>
          <p:cNvSpPr txBox="1"/>
          <p:nvPr/>
        </p:nvSpPr>
        <p:spPr>
          <a:xfrm>
            <a:off x="285720" y="3071810"/>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571876"/>
            <a:ext cx="5857916"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2000" dirty="0" smtClean="0">
                <a:solidFill>
                  <a:prstClr val="black"/>
                </a:solidFill>
              </a:rPr>
              <a:t>Bu bölümü tercih edecek adayların dikkat etmeleri gereken en önemli husus; hem bilgisayar bilimleri hem de işletme konularına ilgi duyuyor olmalarıdır.</a:t>
            </a:r>
            <a:endParaRPr lang="tr-TR" sz="2000" dirty="0">
              <a:solidFill>
                <a:prstClr val="black"/>
              </a:solidFill>
            </a:endParaRPr>
          </a:p>
        </p:txBody>
      </p:sp>
      <p:sp>
        <p:nvSpPr>
          <p:cNvPr id="12" name="11 Metin kutusu"/>
          <p:cNvSpPr txBox="1"/>
          <p:nvPr/>
        </p:nvSpPr>
        <p:spPr>
          <a:xfrm>
            <a:off x="285720" y="507207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572140"/>
            <a:ext cx="8643998"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Devlet kurumları, sosyal güvenlik kurumları ve özel sektöre ait kuruluşlarda, Planlama, düzenleme ve geliştirme ile sosyal verileri düzenleme ve geliştirme ile sosyal verileri düzenleme ve yürütülmesini sağlayacak elemanlar yetiştirilir Kamu ve özel sektöre ait bankalar, uluslararası bankalar ve çok uluslu şirketlerde çalışabilirler </a:t>
            </a:r>
            <a:endParaRPr lang="tr-TR" sz="1600" dirty="0">
              <a:solidFill>
                <a:prstClr val="black"/>
              </a:solidFill>
            </a:endParaRPr>
          </a:p>
        </p:txBody>
      </p:sp>
      <p:pic>
        <p:nvPicPr>
          <p:cNvPr id="1030" name="Picture 6" descr="http://www.uslanmam.com/images/smilies/smiliv.gif"/>
          <p:cNvPicPr>
            <a:picLocks noChangeAspect="1" noChangeArrowheads="1"/>
          </p:cNvPicPr>
          <p:nvPr/>
        </p:nvPicPr>
        <p:blipFill>
          <a:blip r:embed="rId3"/>
          <a:srcRect/>
          <a:stretch>
            <a:fillRect/>
          </a:stretch>
        </p:blipFill>
        <p:spPr bwMode="auto">
          <a:xfrm>
            <a:off x="16703675" y="-274638"/>
            <a:ext cx="57150" cy="85725"/>
          </a:xfrm>
          <a:prstGeom prst="rect">
            <a:avLst/>
          </a:prstGeom>
          <a:noFill/>
        </p:spPr>
      </p:pic>
      <p:pic>
        <p:nvPicPr>
          <p:cNvPr id="1032" name="Picture 8" descr="http://www.uslanmam.com/images/smilies/smiliv.gif"/>
          <p:cNvPicPr>
            <a:picLocks noChangeAspect="1" noChangeArrowheads="1"/>
          </p:cNvPicPr>
          <p:nvPr/>
        </p:nvPicPr>
        <p:blipFill>
          <a:blip r:embed="rId3"/>
          <a:srcRect/>
          <a:stretch>
            <a:fillRect/>
          </a:stretch>
        </p:blipFill>
        <p:spPr bwMode="auto">
          <a:xfrm>
            <a:off x="16703675" y="-274638"/>
            <a:ext cx="57150" cy="85725"/>
          </a:xfrm>
          <a:prstGeom prst="rect">
            <a:avLst/>
          </a:prstGeom>
          <a:noFill/>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ZOOTEKNİ</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57950" y="1214422"/>
            <a:ext cx="2571768" cy="3429024"/>
          </a:xfrm>
        </p:spPr>
        <p:style>
          <a:lnRef idx="3">
            <a:schemeClr val="lt1"/>
          </a:lnRef>
          <a:fillRef idx="1">
            <a:schemeClr val="accent1"/>
          </a:fillRef>
          <a:effectRef idx="1">
            <a:schemeClr val="accent1"/>
          </a:effectRef>
          <a:fontRef idx="minor">
            <a:schemeClr val="lt1"/>
          </a:fontRef>
        </p:style>
      </p:pic>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643050"/>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Zootekni programının amacı, ürünlerinden yararlanılan hayvanların üretimi, ekonomik verimlerinin geliştirilmesi, bakımları,beslenmeleri ve değerlendirilmeleri konusunda çalışacak insan gücünü yetiştirmek ve araştırma yapmaktır</a:t>
            </a:r>
          </a:p>
        </p:txBody>
      </p:sp>
      <p:sp>
        <p:nvSpPr>
          <p:cNvPr id="10" name="9 Metin kutusu"/>
          <p:cNvSpPr txBox="1"/>
          <p:nvPr/>
        </p:nvSpPr>
        <p:spPr>
          <a:xfrm>
            <a:off x="285720" y="3071810"/>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571876"/>
            <a:ext cx="5857916"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Ziraat mühendisliğinin zootekni alanında çalışmak isteyenlerin normalin üzerinde bir genel akademik yeteneğe sahip, temel bilimlere, özellikle zoolojiye ve kimyaya ilgili ve bu alanda başarılı, inceleme ve araştırma merakı olan kimseler olmaları beklenir.</a:t>
            </a:r>
            <a:endParaRPr lang="tr-TR" sz="1600" dirty="0">
              <a:solidFill>
                <a:prstClr val="black"/>
              </a:solidFill>
            </a:endParaRPr>
          </a:p>
        </p:txBody>
      </p:sp>
      <p:sp>
        <p:nvSpPr>
          <p:cNvPr id="12" name="11 Metin kutusu"/>
          <p:cNvSpPr txBox="1"/>
          <p:nvPr/>
        </p:nvSpPr>
        <p:spPr>
          <a:xfrm>
            <a:off x="285720" y="471488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214950"/>
            <a:ext cx="864399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2000" dirty="0" smtClean="0">
                <a:solidFill>
                  <a:prstClr val="black"/>
                </a:solidFill>
              </a:rPr>
              <a:t>Zootekni alanında yetişen ziraat mühendisleri Tarım, Orman, ve Köy işleri Bakanlıklarına bağlı çiftliklerde, araştırma merkezlerinde ve özel çiftliklerde, yem fabrika ve laboratuarlarında çalışabilirler ve kendileri özel çiftlik kurabilirler.</a:t>
            </a:r>
            <a:endParaRPr lang="tr-TR" sz="2000" dirty="0">
              <a:solidFill>
                <a:prstClr val="black"/>
              </a:solidFill>
            </a:endParaRPr>
          </a:p>
        </p:txBody>
      </p:sp>
      <p:pic>
        <p:nvPicPr>
          <p:cNvPr id="1030" name="Picture 6" descr="http://www.uslanmam.com/images/smilies/smiliv.gif"/>
          <p:cNvPicPr>
            <a:picLocks noChangeAspect="1" noChangeArrowheads="1"/>
          </p:cNvPicPr>
          <p:nvPr/>
        </p:nvPicPr>
        <p:blipFill>
          <a:blip r:embed="rId3"/>
          <a:srcRect/>
          <a:stretch>
            <a:fillRect/>
          </a:stretch>
        </p:blipFill>
        <p:spPr bwMode="auto">
          <a:xfrm>
            <a:off x="16703675" y="-274638"/>
            <a:ext cx="57150" cy="85725"/>
          </a:xfrm>
          <a:prstGeom prst="rect">
            <a:avLst/>
          </a:prstGeom>
          <a:noFill/>
        </p:spPr>
      </p:pic>
      <p:pic>
        <p:nvPicPr>
          <p:cNvPr id="1032" name="Picture 8" descr="http://www.uslanmam.com/images/smilies/smiliv.gif"/>
          <p:cNvPicPr>
            <a:picLocks noChangeAspect="1" noChangeArrowheads="1"/>
          </p:cNvPicPr>
          <p:nvPr/>
        </p:nvPicPr>
        <p:blipFill>
          <a:blip r:embed="rId3"/>
          <a:srcRect/>
          <a:stretch>
            <a:fillRect/>
          </a:stretch>
        </p:blipFill>
        <p:spPr bwMode="auto">
          <a:xfrm>
            <a:off x="16703675" y="-274638"/>
            <a:ext cx="57150" cy="8572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HUKUK</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489382" y="1285860"/>
            <a:ext cx="2440335" cy="3857652"/>
          </a:xfrm>
        </p:spPr>
        <p:style>
          <a:lnRef idx="3">
            <a:schemeClr val="lt1"/>
          </a:lnRef>
          <a:fillRef idx="1">
            <a:schemeClr val="accent1"/>
          </a:fillRef>
          <a:effectRef idx="1">
            <a:schemeClr val="accent1"/>
          </a:effectRef>
          <a:fontRef idx="minor">
            <a:schemeClr val="lt1"/>
          </a:fontRef>
        </p:style>
      </p:pic>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95410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400" dirty="0" smtClean="0">
                <a:solidFill>
                  <a:prstClr val="black"/>
                </a:solidFill>
              </a:rPr>
              <a:t>Hukuk programının amacı, toplumda bireylerin birbirleri ile ve devletle veya devletlerin birbirleriyle ilişkilerini düzenleyen yasaların uygulanması sırasında ortaya çıkacak anlaşmazlıkların çözümü konusunda çalışacak hukukçuları yetiştirmek ve bu alanda araştırma yapmaktır. </a:t>
            </a:r>
            <a:endParaRPr lang="tr-TR" sz="1400" dirty="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400" dirty="0" smtClean="0">
                <a:solidFill>
                  <a:prstClr val="black"/>
                </a:solidFill>
              </a:rPr>
              <a:t>Hukuk fakültesinde başarılı olabilmek için öğrencinin lisede aldığı felsefe, mantık, sosyoloji, kompozisyon ve Türkçe derslerinde başarılı olması beklenir. Hukuk fakültesi mezunları hangi alanda çalışırlarsa çalışsınlar üstün bir akademik yeteneğe, ikna gücüne, sağlam bir mantık ve seziye sahip olmalıdırlar. Hukuk fakültesine girmek isteyenler hukukun, sorumluluğu çok fazla olan bir meslek alanı olduğunu, sürekli çalışma, okuma ve araştırma gerektirdiğini öncelikle kabul etmelidirler. Sabır ve anlayış da bu alanda başarı için gerekli niteliklerdir. </a:t>
            </a:r>
            <a:endParaRPr lang="tr-TR" sz="1400" dirty="0">
              <a:solidFill>
                <a:prstClr val="black"/>
              </a:solidFill>
            </a:endParaRPr>
          </a:p>
        </p:txBody>
      </p:sp>
      <p:sp>
        <p:nvSpPr>
          <p:cNvPr id="12" name="11 Metin kutusu"/>
          <p:cNvSpPr txBox="1"/>
          <p:nvPr/>
        </p:nvSpPr>
        <p:spPr>
          <a:xfrm>
            <a:off x="285720" y="5286388"/>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786454"/>
            <a:ext cx="8643998" cy="86177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Hukuk fakültesinde 4 yıllık lisans programını tamamlayanlar daha sonra yaptıkları stajın </a:t>
            </a:r>
          </a:p>
          <a:p>
            <a:r>
              <a:rPr lang="tr-TR" sz="1600" dirty="0" smtClean="0">
                <a:solidFill>
                  <a:prstClr val="black"/>
                </a:solidFill>
              </a:rPr>
              <a:t>konusuna göre genellikle "Hakim", "Savcı" ve "Avukat" unvanları ile çalışmaktadırlar. Bir </a:t>
            </a:r>
          </a:p>
          <a:p>
            <a:r>
              <a:rPr lang="tr-TR" sz="1600" dirty="0" smtClean="0">
                <a:solidFill>
                  <a:prstClr val="black"/>
                </a:solidFill>
              </a:rPr>
              <a:t>kısmı da "Danışman" olarak görev yapar.</a:t>
            </a:r>
            <a:endParaRPr lang="tr-TR" sz="1600" dirty="0">
              <a:solidFill>
                <a:prstClr val="black"/>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Alman DİLİ ve EDEBİYATI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3"/>
          <a:stretch>
            <a:fillRect/>
          </a:stretch>
        </p:blipFill>
        <p:spPr>
          <a:xfrm>
            <a:off x="6307931" y="1214422"/>
            <a:ext cx="2590800" cy="3429024"/>
          </a:xfrm>
        </p:spPr>
        <p:style>
          <a:lnRef idx="3">
            <a:schemeClr val="lt1"/>
          </a:lnRef>
          <a:fillRef idx="1">
            <a:schemeClr val="accent1"/>
          </a:fillRef>
          <a:effectRef idx="1">
            <a:schemeClr val="accent1"/>
          </a:effectRef>
          <a:fontRef idx="minor">
            <a:schemeClr val="lt1"/>
          </a:fontRef>
        </p:style>
      </p:pic>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Alman dili başta olmak üzere Almanca konuşulan ülkelerin kültür edebiyat ve tarihi </a:t>
            </a:r>
          </a:p>
          <a:p>
            <a:r>
              <a:rPr lang="tr-TR" sz="2000" dirty="0" smtClean="0"/>
              <a:t>gelişimleri üzerine eğitim ve araştırma yapar.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Sözel yeteneği olmalı,yabancı dile ilgisi olmalı.</a:t>
            </a:r>
            <a:endParaRPr lang="tr-TR"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Üniversitelerde, turizm ve kültürle ilgili alanlarda resmi ve özel kuruluşların dış ilişkiler </a:t>
            </a:r>
          </a:p>
          <a:p>
            <a:r>
              <a:rPr lang="tr-TR" dirty="0" smtClean="0"/>
              <a:t>servislerinde ve tercüme işlerinde çalışabilirler. Öğretmenlik sertifikası olanlar okullarda </a:t>
            </a:r>
          </a:p>
          <a:p>
            <a:r>
              <a:rPr lang="tr-TR" dirty="0" smtClean="0"/>
              <a:t>öğretmenlik yapabilirler. Okul ve büro ortamında; meslektaşları, eğitimciler ve yöneticilerle beraber çalışırlar. </a:t>
            </a:r>
            <a:endParaRPr lang="tr-TR"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ANTROPOLOJİ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1" y="1214422"/>
            <a:ext cx="2590800" cy="3571900"/>
          </a:xfrm>
        </p:spPr>
        <p:style>
          <a:lnRef idx="3">
            <a:schemeClr val="lt1"/>
          </a:lnRef>
          <a:fillRef idx="1">
            <a:schemeClr val="accent1"/>
          </a:fillRef>
          <a:effectRef idx="1">
            <a:schemeClr val="accent1"/>
          </a:effectRef>
          <a:fontRef idx="minor">
            <a:schemeClr val="lt1"/>
          </a:fontRef>
        </p:style>
      </p:pic>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13877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 </a:t>
            </a:r>
            <a:r>
              <a:rPr lang="tr-TR" sz="1400" dirty="0" smtClean="0"/>
              <a:t>Evrenin ve dünyanın oluşumu; yaşamın başlangıcı ve gelişimi; insanın biyolojik evrimi; ırkların doğuşu, yayılışı ve fiziksel özellikleri; toplumların ve </a:t>
            </a:r>
          </a:p>
          <a:p>
            <a:r>
              <a:rPr lang="tr-TR" sz="1400" dirty="0" smtClean="0"/>
              <a:t>kültürlerin oluşumu, gelişimi, değişimi ve bu konularla ilgili tarih öncesi, tarihi ve güncel tüm sorunlar üzerinde eğitim ve araştırma yapar</a:t>
            </a:r>
            <a:r>
              <a:rPr lang="tr-TR" sz="2000" dirty="0" smtClean="0"/>
              <a:t>.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Kişinin tarihe, coğrafyaya, sosyolojiye, psikolojiye ve </a:t>
            </a:r>
          </a:p>
          <a:p>
            <a:r>
              <a:rPr lang="tr-TR" dirty="0" smtClean="0"/>
              <a:t>biyolojiye ilgi duyması, insanı ve davranışlarını sabır ve dikkatle incelemeye meraklı, olayları </a:t>
            </a:r>
          </a:p>
          <a:p>
            <a:r>
              <a:rPr lang="tr-TR" dirty="0" smtClean="0"/>
              <a:t>gözlemleme ve gözlemlerinden sonuçlar çıkarma yeteneğine sahip olması beklenir.</a:t>
            </a:r>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38499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400" dirty="0" smtClean="0"/>
              <a:t>Mezunlarının bir kısmı bazı kamu kuruluşlarında yetiştirildikleri alanla </a:t>
            </a:r>
          </a:p>
          <a:p>
            <a:r>
              <a:rPr lang="tr-TR" sz="1400" dirty="0" smtClean="0"/>
              <a:t>ilgili görevler alabilirler. Örneğin, paleoantropoloji programı mezunları MTA Tabiat Tarihi </a:t>
            </a:r>
          </a:p>
          <a:p>
            <a:r>
              <a:rPr lang="tr-TR" sz="1400" dirty="0" smtClean="0"/>
              <a:t>Müzesinde ve diğer müzelerin varsa doğa tarihi bölümlerinde; sosyal antropoloji programı </a:t>
            </a:r>
          </a:p>
          <a:p>
            <a:r>
              <a:rPr lang="tr-TR" sz="1400" dirty="0" smtClean="0"/>
              <a:t>mezunları Orman, Tarım ve Köyişleri Bakanlığı, Bayındırlık ve İskân Bakanlığı, DPT, Kültür </a:t>
            </a:r>
          </a:p>
          <a:p>
            <a:r>
              <a:rPr lang="tr-TR" sz="1400" dirty="0" smtClean="0"/>
              <a:t>Bakanlığı, Turizm Bakanlığı, TRT, Milli Folklor Enstitüsü gibi kuruluşların kültür ve eğitim </a:t>
            </a:r>
          </a:p>
          <a:p>
            <a:r>
              <a:rPr lang="tr-TR" sz="1400" dirty="0" smtClean="0"/>
              <a:t>birimlerinde sosyal araştırmacı olarak görev alabilmektedirler. </a:t>
            </a:r>
            <a:endParaRPr lang="tr-TR" sz="14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ARAP DİLİ VE EDEBİYATI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1" y="1214422"/>
            <a:ext cx="2590800" cy="3357586"/>
          </a:xfrm>
        </p:spPr>
        <p:style>
          <a:lnRef idx="3">
            <a:schemeClr val="lt1"/>
          </a:lnRef>
          <a:fillRef idx="1">
            <a:schemeClr val="accent1"/>
          </a:fillRef>
          <a:effectRef idx="1">
            <a:schemeClr val="accent1"/>
          </a:effectRef>
          <a:fontRef idx="minor">
            <a:schemeClr val="lt1"/>
          </a:fontRef>
        </p:style>
      </p:pic>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10799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 Arapça dil bilgisi, çeşitli klasik ve modern Arapça </a:t>
            </a:r>
          </a:p>
          <a:p>
            <a:r>
              <a:rPr lang="tr-TR" sz="1600" dirty="0" smtClean="0"/>
              <a:t>metinlerin Türkçeye çevirileri, Arapça konuşma ve kompozisyon denemeleri ve Arap dili ve edebiyatı ile ilgili eğitim yapılmaktadır. </a:t>
            </a:r>
          </a:p>
          <a:p>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Sözel yeteneği ve yabancı dil ilgisi olması gerekir.</a:t>
            </a:r>
            <a:endParaRPr lang="tr-TR" b="1" dirty="0" smtClean="0"/>
          </a:p>
          <a:p>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Dışişleri Bakanlığı, Kültür ve Turizm Bakanlığı, arşiv ve kütüphanelerde çalışabilirler ve </a:t>
            </a:r>
          </a:p>
          <a:p>
            <a:r>
              <a:rPr lang="tr-TR" dirty="0" smtClean="0"/>
              <a:t>öğretmenlik sertifikası olanlar imam hatip okullarında öğretmenlik yapabilirler. </a:t>
            </a:r>
          </a:p>
          <a:p>
            <a:endParaRPr lang="tr-TR" b="1" dirty="0"/>
          </a:p>
          <a:p>
            <a:endParaRPr lang="tr-TR"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ARKEOLOJİ –SANAT TARİHİ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Eski uygarlıkları araştırmak,incelemek ve bunları yeryüzüne çıkarmak amacıyla eğitim ve </a:t>
            </a:r>
          </a:p>
          <a:p>
            <a:r>
              <a:rPr lang="tr-TR" sz="2000" dirty="0" smtClean="0"/>
              <a:t>araştırma yapar.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Tarihe ilgili,sabırlı titiz olmaları beklenir.</a:t>
            </a:r>
            <a:endParaRPr lang="tr-TR"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MTA,kültür ve Turizm Bakanlıkları,Vakıflar Genel Müdürlüğü ve müzelerde çalışabilir, </a:t>
            </a:r>
          </a:p>
          <a:p>
            <a:r>
              <a:rPr lang="tr-TR" dirty="0" smtClean="0"/>
              <a:t>yabancı dil bilenler rehberlik yapabilirler. . Kazılar yapmak, tarihi eserleri </a:t>
            </a:r>
          </a:p>
          <a:p>
            <a:r>
              <a:rPr lang="tr-TR" dirty="0" smtClean="0"/>
              <a:t>temizlemek, restorasyon çalışmaları yapmak, tarihi alanları belirlemek görevleri </a:t>
            </a:r>
          </a:p>
          <a:p>
            <a:r>
              <a:rPr lang="tr-TR" dirty="0" smtClean="0"/>
              <a:t>Arasındadır.</a:t>
            </a:r>
            <a:endParaRPr lang="tr-TR" b="1" dirty="0"/>
          </a:p>
        </p:txBody>
      </p:sp>
      <p:pic>
        <p:nvPicPr>
          <p:cNvPr id="3074" name="Picture 2" descr="http://zemin.terapad.com/resources/2172/assets/images/818b6ac07d43e94b.jpg"/>
          <p:cNvPicPr>
            <a:picLocks noGrp="1" noChangeAspect="1" noChangeArrowheads="1"/>
          </p:cNvPicPr>
          <p:nvPr>
            <p:ph idx="1"/>
          </p:nvPr>
        </p:nvPicPr>
        <p:blipFill>
          <a:blip r:embed="rId2"/>
          <a:srcRect/>
          <a:stretch>
            <a:fillRect/>
          </a:stretch>
        </p:blipFill>
        <p:spPr bwMode="auto">
          <a:xfrm>
            <a:off x="6307138" y="1201737"/>
            <a:ext cx="2590800" cy="34544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ASTRONOMİ VE UZAY BİLİMLERİ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Uzay Bilimleri ve uzay teknolojisi konusunda eğitim ve araştırma yapmaktır.</a:t>
            </a:r>
            <a:endParaRPr lang="tr-TR" sz="2000" dirty="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Üstün bir akademik yetenek yanında.Sayısal yeteneğin ve fen bilimleri ilgisinin olması gerekir.</a:t>
            </a:r>
            <a:endParaRPr lang="tr-TR"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ASELSAN,ROKETSAN,TUBİTAK,TELETAŞ,TUSAŞ,</a:t>
            </a:r>
            <a:r>
              <a:rPr lang="tr-TR" dirty="0" err="1" smtClean="0"/>
              <a:t>HAVELSAN’da</a:t>
            </a:r>
            <a:r>
              <a:rPr lang="tr-TR" dirty="0" smtClean="0"/>
              <a:t> çalışabilirler ve üniversitelerde araştırmacı olarak çalışabilirler. Hava uzay araçlarının tasarımı ve yapımı, uzaya gönderilmesi araçların yerden izlenmesi ve araçlarla haberleşme gibi konular görevleri arasındadır. </a:t>
            </a:r>
            <a:endParaRPr lang="tr-TR" b="1" dirty="0"/>
          </a:p>
        </p:txBody>
      </p:sp>
      <p:pic>
        <p:nvPicPr>
          <p:cNvPr id="22530" name="Picture 2" descr="http://www.ntvmsnbc.com/news/260377.jpg"/>
          <p:cNvPicPr>
            <a:picLocks noGrp="1" noChangeAspect="1" noChangeArrowheads="1"/>
          </p:cNvPicPr>
          <p:nvPr>
            <p:ph idx="1"/>
          </p:nvPr>
        </p:nvPicPr>
        <p:blipFill>
          <a:blip r:embed="rId2"/>
          <a:srcRect/>
          <a:stretch>
            <a:fillRect/>
          </a:stretch>
        </p:blipFill>
        <p:spPr bwMode="auto">
          <a:xfrm>
            <a:off x="6307138" y="1285860"/>
            <a:ext cx="2590800" cy="335758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AVRUPA BİRLİĞİ İLİŞKİLERİ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Türkiye’nin Avrupa Topluluğuna tam üyeliğinde, tüm özel ve kamu kuruluşlarının bünyelerinde yapmaları zorunlu yapısal değişiklikleri uygulamaya koyacak, Avrupa Birliğinin, sosyal, ekonomik ve iktisadi mevzuatını izleyen kişidir.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t>Sosyal Bilimlere, özellikle ekonomi, işletme, sosyoloji, hukuk konularına ilgili ve bu alanda başarılı, Birliğe üye ülkelerden herhangi birinin dilini öğrenmeye istekli olan,Genel kültür düzeyi ve başkaları ile iletişim kurabilme yeteneği gelişmiş,Seyahat etmekten hoşlanan kimseler olmaları gerekir.</a:t>
            </a:r>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Çeşitli meslek odaları, sendikalar, kamu ve özel sektörlerde faaliyet gösteren kuruluşların AB birimlerinde, şubelerinde, AB ile ilgili konularda araştırma ve danışmanlık yapan vakıf ve şirketlerde, dış ticaret firmalarında Gümrük Müşaviri olarak çalışabilirler.</a:t>
            </a:r>
            <a:endParaRPr lang="tr-TR" b="1" dirty="0"/>
          </a:p>
        </p:txBody>
      </p:sp>
      <p:pic>
        <p:nvPicPr>
          <p:cNvPr id="3074" name="Picture 2" descr="http://www.atin.org/images/zamanhatti/1959/AB_Binasi_Strazburg.jpg"/>
          <p:cNvPicPr>
            <a:picLocks noGrp="1" noChangeAspect="1" noChangeArrowheads="1"/>
          </p:cNvPicPr>
          <p:nvPr>
            <p:ph idx="1"/>
          </p:nvPr>
        </p:nvPicPr>
        <p:blipFill>
          <a:blip r:embed="rId2"/>
          <a:srcRect/>
          <a:stretch>
            <a:fillRect/>
          </a:stretch>
        </p:blipFill>
        <p:spPr bwMode="auto">
          <a:xfrm>
            <a:off x="6307138" y="1285860"/>
            <a:ext cx="2590800" cy="342902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Bahçe bİTKİLERİ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Bağ ve bahçelerde çeşitli sebze ve meyvelerin bilimsel yöntemlerle yetiştirilmesi, türlerinin geliştirilmesi, ürünlerin toplanması, korunması ve pazarlanması konularında çalışacak insan gücünü yetiştirmek ve araştırma yapmaktır. </a:t>
            </a:r>
            <a:endParaRPr lang="tr-TR" sz="1600"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Temel bilimlere ve özellikle botaniğe karşı ilgili ve bu alanda başarılı, açık havada çalışmaktan hoşlanan, araştırma ve inceleme merakı olan kimseler olması beklenir. </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Bahçe bitkileri ziraat mühendisi </a:t>
            </a:r>
            <a:r>
              <a:rPr lang="tr-TR" dirty="0" err="1" smtClean="0"/>
              <a:t>Çukobirlik</a:t>
            </a:r>
            <a:r>
              <a:rPr lang="tr-TR" dirty="0" smtClean="0"/>
              <a:t>, </a:t>
            </a:r>
            <a:r>
              <a:rPr lang="tr-TR" dirty="0" err="1" smtClean="0"/>
              <a:t>Antbirlik</a:t>
            </a:r>
            <a:r>
              <a:rPr lang="tr-TR" dirty="0" smtClean="0"/>
              <a:t> gibi tarım kooperatiflerinde Orman, </a:t>
            </a:r>
          </a:p>
          <a:p>
            <a:r>
              <a:rPr lang="tr-TR" dirty="0" smtClean="0"/>
              <a:t>Tarım ve Köyişleri Bakanlıklarına bağlı fidanlıklarda görev alabilir veya kendisi bahçe bitkileri üretimi yapabilir. </a:t>
            </a:r>
            <a:endParaRPr lang="tr-TR" b="1" dirty="0"/>
          </a:p>
          <a:p>
            <a:endParaRPr lang="tr-TR" b="1" dirty="0"/>
          </a:p>
        </p:txBody>
      </p:sp>
      <p:pic>
        <p:nvPicPr>
          <p:cNvPr id="2050" name="Picture 2" descr="http://www.greenhousecatalog.com/images/greengiantclear.jpg"/>
          <p:cNvPicPr>
            <a:picLocks noGrp="1" noChangeAspect="1" noChangeArrowheads="1"/>
          </p:cNvPicPr>
          <p:nvPr>
            <p:ph idx="1"/>
          </p:nvPr>
        </p:nvPicPr>
        <p:blipFill>
          <a:blip r:embed="rId2"/>
          <a:srcRect/>
          <a:stretch>
            <a:fillRect/>
          </a:stretch>
        </p:blipFill>
        <p:spPr bwMode="auto">
          <a:xfrm>
            <a:off x="6307138" y="1214422"/>
            <a:ext cx="2590800" cy="335758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ELEKTRİK-ELEKTRONİK MÜHENDİSLİĞİ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Kuvvetli (elektrik) ve zayıf (elektronik) akımlarla </a:t>
            </a:r>
          </a:p>
          <a:p>
            <a:r>
              <a:rPr lang="tr-TR" dirty="0" smtClean="0">
                <a:solidFill>
                  <a:prstClr val="black"/>
                </a:solidFill>
              </a:rPr>
              <a:t>çalışan alet ve sistemlerin yapımı, geliştirilmesi, elektrik üretimi, iletimi, dağıtımı ve sistemin </a:t>
            </a:r>
          </a:p>
          <a:p>
            <a:r>
              <a:rPr lang="tr-TR" dirty="0" smtClean="0">
                <a:solidFill>
                  <a:prstClr val="black"/>
                </a:solidFill>
              </a:rPr>
              <a:t>bakımıyla ilgili eğitim ve araştırma yapmaktır.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Elektrik ve elektronik alanında çalışmak isteyenlerin üstün akademik yeteneğe sahip, matematik, fizik, kimya ve ekonomiye ilgili ve yetenekli, dikkatli ve yaratıcı kimseler olmaları gereklidir. </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Elektrik-elektronik mühendislerinin büyük bir kısmı PTT, TRT gibi kamu kuruluşlarında, bir kısmı özel sektörde ya da serbest çalışmaktadırlar. Ülkemizde elektrik-elektronik </a:t>
            </a:r>
          </a:p>
          <a:p>
            <a:r>
              <a:rPr lang="tr-TR" dirty="0" smtClean="0">
                <a:solidFill>
                  <a:prstClr val="black"/>
                </a:solidFill>
              </a:rPr>
              <a:t>mühendislerine duyulan gereksinme çok fazladır.            </a:t>
            </a:r>
            <a:endParaRPr lang="tr-TR" b="1" dirty="0">
              <a:solidFill>
                <a:prstClr val="black"/>
              </a:solidFill>
            </a:endParaRPr>
          </a:p>
          <a:p>
            <a:endParaRPr lang="tr-TR" b="1" dirty="0">
              <a:solidFill>
                <a:prstClr val="black"/>
              </a:solidFill>
            </a:endParaRPr>
          </a:p>
        </p:txBody>
      </p:sp>
      <p:pic>
        <p:nvPicPr>
          <p:cNvPr id="1026" name="Picture 2" descr="http://www.elektronikkit.com/pictures/1209322542.jpg"/>
          <p:cNvPicPr>
            <a:picLocks noGrp="1" noChangeAspect="1" noChangeArrowheads="1"/>
          </p:cNvPicPr>
          <p:nvPr>
            <p:ph idx="1"/>
          </p:nvPr>
        </p:nvPicPr>
        <p:blipFill>
          <a:blip r:embed="rId2"/>
          <a:srcRect/>
          <a:stretch>
            <a:fillRect/>
          </a:stretch>
        </p:blipFill>
        <p:spPr bwMode="auto">
          <a:xfrm>
            <a:off x="6286512" y="1285860"/>
            <a:ext cx="2714644" cy="350046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BANKACILIK VE SİGORTACILIK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13877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700" dirty="0" smtClean="0"/>
              <a:t>Amacı,bankalarda çeşitli firmaların para kaynakları ile ilgili birimlerde çalışacak elemanları yetiştirmek. Sigortacılık programının amacı, sigorta şirketlerinin ihtiyaç duyduğu elemanları yetiştirmektir.</a:t>
            </a:r>
            <a:endParaRPr lang="tr-TR" sz="1700"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Matematik ve ekonomiye ilgili ve bu alanlarda başarılı,başkaları ile iyi iletişim kurabilen, sabırlı,dikkatli ve yeniliklere açık kimseler olmaları gerekir.</a:t>
            </a:r>
            <a:endParaRPr lang="tr-TR" b="1" dirty="0" smtClean="0"/>
          </a:p>
          <a:p>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Mezunlar kamu sektöründe ve özel sektörde müşteri temsilcisi,banka müfettişi,dealer (brokır) gibi unvanlarla çalışırlar ve bankaların çeşitli işlemlerini yürütürler. Sigorta şirketlerinde ve sosyal güvenlik kuruluşlarında görev </a:t>
            </a:r>
          </a:p>
          <a:p>
            <a:r>
              <a:rPr lang="tr-TR" dirty="0" smtClean="0"/>
              <a:t>alabilirler. </a:t>
            </a:r>
            <a:endParaRPr lang="tr-TR" b="1" dirty="0"/>
          </a:p>
        </p:txBody>
      </p:sp>
      <p:pic>
        <p:nvPicPr>
          <p:cNvPr id="28674" name="Picture 2" descr="http://www.szorlutml.k12.tr/images/PazarlamaAlaniResimleri/Pazarlama-ve-Perakende-Sigortacilik_clip_image002.gif"/>
          <p:cNvPicPr>
            <a:picLocks noGrp="1" noChangeAspect="1" noChangeArrowheads="1"/>
          </p:cNvPicPr>
          <p:nvPr>
            <p:ph idx="1"/>
          </p:nvPr>
        </p:nvPicPr>
        <p:blipFill>
          <a:blip r:embed="rId2"/>
          <a:srcRect/>
          <a:stretch>
            <a:fillRect/>
          </a:stretch>
        </p:blipFill>
        <p:spPr bwMode="auto">
          <a:xfrm>
            <a:off x="6307138" y="1214422"/>
            <a:ext cx="2590800" cy="350046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BASIN YAYIN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Haberin kaynağından başlayarak basın ve yayım aşamasına kadar olan temel bilgi ve uygulamaları, süreli yayınların baskısına ilişkin bilgi ve becerilere yönelik eğitim ve araştırma yapar.</a:t>
            </a:r>
            <a:endParaRPr lang="tr-TR" sz="1600" dirty="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Bu bölümde okumak isteyenlerin akademik yeteneği güçlü düşüncelerini sözlü ve yazılı anlatabilme becerilerine sahip olması beklenir.</a:t>
            </a: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14282" y="5357826"/>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Gazete ve dergilerin yazı işleri ve muhabir kadrolarında, TV’lerde ve reklam firmalarında </a:t>
            </a:r>
          </a:p>
          <a:p>
            <a:r>
              <a:rPr lang="tr-TR" dirty="0" smtClean="0"/>
              <a:t>çalışabilirler. Haber kaynaklarını araştırmak, gündemi takip etmek,görüşmeler </a:t>
            </a:r>
          </a:p>
          <a:p>
            <a:r>
              <a:rPr lang="tr-TR" dirty="0" smtClean="0"/>
              <a:t>yapmak,belge ve doküman sağlamak ve bilgiyi haber merkezlerine iletmek görevleri </a:t>
            </a:r>
          </a:p>
          <a:p>
            <a:r>
              <a:rPr lang="tr-TR" dirty="0" smtClean="0"/>
              <a:t>Arasındadır.</a:t>
            </a:r>
            <a:endParaRPr lang="tr-TR" b="1" dirty="0"/>
          </a:p>
        </p:txBody>
      </p:sp>
      <p:pic>
        <p:nvPicPr>
          <p:cNvPr id="3074" name="Picture 2" descr="http://www.masonzulmu.com/images/gazetekupurleri.jpg"/>
          <p:cNvPicPr>
            <a:picLocks noGrp="1" noChangeAspect="1" noChangeArrowheads="1"/>
          </p:cNvPicPr>
          <p:nvPr>
            <p:ph idx="1"/>
          </p:nvPr>
        </p:nvPicPr>
        <p:blipFill>
          <a:blip r:embed="rId2"/>
          <a:srcRect/>
          <a:stretch>
            <a:fillRect/>
          </a:stretch>
        </p:blipFill>
        <p:spPr bwMode="auto">
          <a:xfrm>
            <a:off x="6307138" y="1214422"/>
            <a:ext cx="2590800" cy="350046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Beslenme ve dİYETETİK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 Beslenme ve besinlerle ilgili bilimsel ilkelerin, </a:t>
            </a:r>
          </a:p>
          <a:p>
            <a:r>
              <a:rPr lang="tr-TR" sz="1600" dirty="0" smtClean="0"/>
              <a:t>sağlığın korunması ve hastalıkların iyileştirilmesi çalışmalarının uygulanması alanında çalışacak insan gücünü yetiştirmek ve bu alanda araştırma yapmaktır.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Doğa bilimlerine meraklı ve bu alanda iyi yetişmiş olmaları gerekir. Ayrıca sabırlı, başkaları ile işbirliği yapabilen, </a:t>
            </a:r>
          </a:p>
          <a:p>
            <a:r>
              <a:rPr lang="tr-TR" dirty="0" smtClean="0"/>
              <a:t>düşüncelerini başkalarına aktarıp onları etkileyebilen kimseler bu alanda başarılı olabilirler. </a:t>
            </a:r>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 Diyetisyen olarak sağlık kuruluşlarında yataklı tedavi kurumları diyetisyenliği ve halk </a:t>
            </a:r>
          </a:p>
          <a:p>
            <a:r>
              <a:rPr lang="tr-TR" dirty="0" smtClean="0"/>
              <a:t>sağlığı diyetisyenliği yapabilirler.  Toplu beslenme yapan kuruluşlarda çalışabilirler. </a:t>
            </a:r>
          </a:p>
          <a:p>
            <a:r>
              <a:rPr lang="tr-TR" dirty="0" smtClean="0"/>
              <a:t> Beslenme eğitimcisi ve öğretmen olarak eğitim kurumlarında çalışabilirler.  Araştırma ve endüstri kuruluşlarında görev alabilirler. </a:t>
            </a:r>
            <a:endParaRPr lang="tr-TR" b="1" dirty="0"/>
          </a:p>
        </p:txBody>
      </p:sp>
      <p:pic>
        <p:nvPicPr>
          <p:cNvPr id="1026" name="Picture 2" descr="http://www.hospitaliumgroup.com/images/sayfalar/beslenme.jpg"/>
          <p:cNvPicPr>
            <a:picLocks noGrp="1" noChangeAspect="1" noChangeArrowheads="1"/>
          </p:cNvPicPr>
          <p:nvPr>
            <p:ph idx="1"/>
          </p:nvPr>
        </p:nvPicPr>
        <p:blipFill>
          <a:blip r:embed="rId2"/>
          <a:srcRect/>
          <a:stretch>
            <a:fillRect/>
          </a:stretch>
        </p:blipFill>
        <p:spPr bwMode="auto">
          <a:xfrm>
            <a:off x="6307138" y="1214422"/>
            <a:ext cx="2590800" cy="350046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BİLGİ VE BELGE YÖNETİMİ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Bölümün amacı bilgi kullanıcılarına, araştırmacılara ve karar verme mekanizmasındaki kişilere elektronik ortamda veya kâğıt üzerinde bilgi ve belge hizmeti verebilecek şekilde donatılmış bilgi uzmanı ve yöneticiler yetiştirmektir.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Sözel yeteneği güçlü (düzgün ve akıcı bir dille konuşabilen),  Görsel ve işitsel belleği kuvvetli, - Kendine güvenen, güvenilir, - İnsanları tanıyan ve etkileyebilen, sır saklayabilen, - Sorumluluk sahibi kimseler olmalı.</a:t>
            </a:r>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t>endüstri ve ticari işletmeleri, bilgi merkezleri başta olmak üzere arşiv ve evrak yönetimi birimlerinde, Kültür Bakanlığı ve üniversitelere bağlı kütüphane ve araştırma merkezlerinde, dokümantasyon merkezlerinde, kamu kuruluşlarında, belediyelerde, görsel ve yazılı medya kuruluşlarında, bilgi ve belge hizmetine yönelik faaliyet yürüten özel şirketlerde çalışma imkanı bulabilmektedirler. </a:t>
            </a:r>
            <a:endParaRPr lang="tr-TR" sz="1600" b="1" dirty="0"/>
          </a:p>
        </p:txBody>
      </p:sp>
      <p:pic>
        <p:nvPicPr>
          <p:cNvPr id="2050" name="Picture 2" descr="http://ocw.ankara.edu.tr:81/eduCommons/bilgi-ve-belge-yonetimi/belge-yonetimi/belge-yonetimi/belge"/>
          <p:cNvPicPr>
            <a:picLocks noGrp="1" noChangeAspect="1" noChangeArrowheads="1"/>
          </p:cNvPicPr>
          <p:nvPr>
            <p:ph idx="1"/>
          </p:nvPr>
        </p:nvPicPr>
        <p:blipFill>
          <a:blip r:embed="rId2"/>
          <a:srcRect/>
          <a:stretch>
            <a:fillRect/>
          </a:stretch>
        </p:blipFill>
        <p:spPr bwMode="auto">
          <a:xfrm>
            <a:off x="6357950" y="1328736"/>
            <a:ext cx="2571768" cy="3314709"/>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857256"/>
          </a:xfrm>
        </p:spPr>
        <p:txBody>
          <a:bodyPr>
            <a:noAutofit/>
          </a:bodyPr>
          <a:lstStyle/>
          <a:p>
            <a:pPr algn="ctr"/>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Bilgisayar TEKNOLOJİLERİ öğretmeNLİĞİ</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13877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İş hayatı ve toplumsal yaşamın, bilgi toplama ve bilgileri işleme ile ilgili konularındaki problemlerin bilgisayarda çözümlenmesi, bilgisayar sistemlerinin kurulması,çalıştırılması </a:t>
            </a:r>
          </a:p>
          <a:p>
            <a:r>
              <a:rPr lang="tr-TR" sz="1600" dirty="0" smtClean="0"/>
              <a:t>ve onarımı ile ilgili eğitim ve araştırma yapmaktır</a:t>
            </a:r>
            <a:r>
              <a:rPr lang="tr-TR" sz="2000" dirty="0" smtClean="0"/>
              <a:t>.</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Genel akademik yeteneğe, üstün bir sayısal düşünme gücüne ve sağlam bir mantığa sahip, dikkatli, sabırlı ve </a:t>
            </a:r>
          </a:p>
          <a:p>
            <a:r>
              <a:rPr lang="tr-TR" dirty="0" smtClean="0"/>
              <a:t>yaratıcı kişiler olmaları gerekir. </a:t>
            </a:r>
            <a:endParaRPr lang="tr-TR"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Meslek liseleri ve özel sektörde bilgisayar programlama ve donanımı konularında </a:t>
            </a:r>
          </a:p>
          <a:p>
            <a:r>
              <a:rPr lang="tr-TR" dirty="0" smtClean="0"/>
              <a:t>öğretmenlik yapabilirler isterlerse Bilgisayar ünitelerinin olduğu kamu ve özel sektöre ait </a:t>
            </a:r>
          </a:p>
          <a:p>
            <a:r>
              <a:rPr lang="tr-TR" dirty="0" smtClean="0"/>
              <a:t>her türlü kurum ve kuruluşlarda çalışabilirler.</a:t>
            </a:r>
            <a:endParaRPr lang="tr-TR" b="1" dirty="0"/>
          </a:p>
          <a:p>
            <a:endParaRPr lang="tr-TR" b="1" dirty="0"/>
          </a:p>
        </p:txBody>
      </p:sp>
      <p:pic>
        <p:nvPicPr>
          <p:cNvPr id="3074" name="Picture 2" descr="http://ozelgonul.k12.tr/data/image/bilgisayar%20s%C4%B1n%C4%B1f%C4%B1.JPG"/>
          <p:cNvPicPr>
            <a:picLocks noGrp="1" noChangeAspect="1" noChangeArrowheads="1"/>
          </p:cNvPicPr>
          <p:nvPr>
            <p:ph idx="1"/>
          </p:nvPr>
        </p:nvPicPr>
        <p:blipFill>
          <a:blip r:embed="rId2"/>
          <a:srcRect/>
          <a:stretch>
            <a:fillRect/>
          </a:stretch>
        </p:blipFill>
        <p:spPr bwMode="auto">
          <a:xfrm>
            <a:off x="6307138" y="1214422"/>
            <a:ext cx="2590800" cy="342902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BİLİŞİM SİSTEMLERİ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Bilişim Sistemleri Mühendisliği’nin konusu bir organizasyon ve onun bilgi sistemleridir.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Üstün bir genel akademik yeteneğe, üstün bir sayısal düşünme gücüne ve sağlam bir mantığa sahip, dikkatli, sabırlı ve yaratıcı kişiler olmaları gerekir. </a:t>
            </a:r>
            <a:endParaRPr lang="tr-TR" b="1" dirty="0" smtClean="0"/>
          </a:p>
          <a:p>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Bu programdan mezun olan kişi, örneğin, bir büyük şirketin bilgisayar ile işlerinin nasıl yürütüleceği konusunda çalışacak. Şu anda, bütün büyük organizasyonların (şirketlerin) IT bölümleri var; mezunların buralarda çalışması hedefleniyor.</a:t>
            </a:r>
            <a:endParaRPr lang="tr-TR" b="1" dirty="0"/>
          </a:p>
          <a:p>
            <a:endParaRPr lang="tr-TR" b="1" dirty="0"/>
          </a:p>
        </p:txBody>
      </p:sp>
      <p:pic>
        <p:nvPicPr>
          <p:cNvPr id="1026" name="Picture 2" descr="http://akademi.okulbilisim.com/library/upload/page/1341/html/03.jpg"/>
          <p:cNvPicPr>
            <a:picLocks noGrp="1" noChangeAspect="1" noChangeArrowheads="1"/>
          </p:cNvPicPr>
          <p:nvPr>
            <p:ph idx="1"/>
          </p:nvPr>
        </p:nvPicPr>
        <p:blipFill>
          <a:blip r:embed="rId2"/>
          <a:srcRect/>
          <a:stretch>
            <a:fillRect/>
          </a:stretch>
        </p:blipFill>
        <p:spPr bwMode="auto">
          <a:xfrm>
            <a:off x="6307138" y="1214422"/>
            <a:ext cx="2590800" cy="3571899"/>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BİTKİ KORUMA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Bol ve kaliteli bitkisel ürün elde edebilmek için bitkilerin hastalıklardan ve yabancı otlardan korunması konusunda çalışacak insan gücünü yetiştirmek ve araştırma yapmaktır.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Bitki koruma alanında çalışmak isteyen kimselerin temel bilimlere, özellikle zooloji ve kimyaya ilgili ve bu alanda başarılı, bilimsel meraka sahip kimseler olmaları beklenir.</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Bitki koruma alanında yetişen ziraat mühendisleri, Orman, Tarım ve Köy işleri Bakanlıklarına bağlı zirai mücadele istasyonlarında, Tariş, ÇUKOBİRLİK, Ant birlik gibi kuruluşlarda ve tarım ilaçları yapan fabrikalarda görev alabilirler. </a:t>
            </a:r>
            <a:endParaRPr lang="tr-TR" b="1" dirty="0"/>
          </a:p>
          <a:p>
            <a:endParaRPr lang="tr-TR" b="1" dirty="0"/>
          </a:p>
        </p:txBody>
      </p:sp>
      <p:pic>
        <p:nvPicPr>
          <p:cNvPr id="38914" name="Picture 2" descr="http://www.erzincantarim.gov.tr/site/images/DSC07906.JPG"/>
          <p:cNvPicPr>
            <a:picLocks noGrp="1" noChangeAspect="1" noChangeArrowheads="1"/>
          </p:cNvPicPr>
          <p:nvPr>
            <p:ph idx="1"/>
          </p:nvPr>
        </p:nvPicPr>
        <p:blipFill>
          <a:blip r:embed="rId2"/>
          <a:srcRect/>
          <a:stretch>
            <a:fillRect/>
          </a:stretch>
        </p:blipFill>
        <p:spPr bwMode="auto">
          <a:xfrm>
            <a:off x="6307138" y="1214422"/>
            <a:ext cx="2590800" cy="342902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bİYOKİMYA</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Biyokimya programının amacı, biyolojik bilimler, sağlık bilimleri, beslenme ve çevre olayları </a:t>
            </a:r>
          </a:p>
          <a:p>
            <a:r>
              <a:rPr lang="tr-TR" sz="2000" dirty="0" smtClean="0"/>
              <a:t>ile ilgili konularda araştırma ve eğitim yapmaktır.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Biyoloji ve kimya konularına ilgili ve bu alanlarda başarılı, bilimsel çalışmalara istekli, meraklı, görme sorunu olmayan kimseler olmaları gerekir. </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Mezunlar, gıda, ilaç, tıbbi kimyasal maddeler, tarım ilaçları, kozmetik ve deterjan sanayileri ve fermantasyon teknolojisine dayalı sanayi kollarında, üniversite, tıbbi tarımsal ve çevre araştırma merkezlerinin rutin işlemler ve araştırma laboratuarlarında görev alabilirler.</a:t>
            </a:r>
            <a:endParaRPr lang="tr-TR" b="1" dirty="0"/>
          </a:p>
        </p:txBody>
      </p:sp>
      <p:pic>
        <p:nvPicPr>
          <p:cNvPr id="37890" name="Picture 2" descr="http://www.istanbuleah.gov.tr/uploads/pics/biyokimya_03.jpg"/>
          <p:cNvPicPr>
            <a:picLocks noGrp="1" noChangeAspect="1" noChangeArrowheads="1"/>
          </p:cNvPicPr>
          <p:nvPr>
            <p:ph idx="1"/>
          </p:nvPr>
        </p:nvPicPr>
        <p:blipFill>
          <a:blip r:embed="rId2"/>
          <a:srcRect/>
          <a:stretch>
            <a:fillRect/>
          </a:stretch>
        </p:blipFill>
        <p:spPr bwMode="auto">
          <a:xfrm>
            <a:off x="6307138" y="1285860"/>
            <a:ext cx="2590800" cy="335758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BİYOLOJİ- ÖĞRETMENLİĞİ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Biyoloji programının amacı canlıların evrimi, yeryüzünde dağılımı, anatomisi ve fizyolojisi </a:t>
            </a:r>
          </a:p>
          <a:p>
            <a:r>
              <a:rPr lang="tr-TR" sz="2000" dirty="0" smtClean="0">
                <a:solidFill>
                  <a:prstClr val="black"/>
                </a:solidFill>
              </a:rPr>
              <a:t>konusunda eğitim yapmaktır.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Fen derslerinde başarılı olması gerekmektedir. Biyoloji alanında çalışacak kimse, meraklı bir gözlemci, sabırlı bir araştırmacı olmalıdır. </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Üniversitelerin tıp fakültelerinde, hidrobiyoloji araştırma merkezlerinde, Çevre Bakanlığına ve Orman, Tarım ve Köy İşleri Bakanlıklarına bağlı kuruluşlarda; özel sektörde, öğretmenlik programını bitirenler öğretmen olurlar.</a:t>
            </a:r>
          </a:p>
          <a:p>
            <a:endParaRPr lang="tr-TR" b="1" dirty="0">
              <a:solidFill>
                <a:prstClr val="black"/>
              </a:solidFill>
            </a:endParaRPr>
          </a:p>
          <a:p>
            <a:endParaRPr lang="tr-TR" b="1" dirty="0">
              <a:solidFill>
                <a:prstClr val="black"/>
              </a:solidFill>
            </a:endParaRPr>
          </a:p>
        </p:txBody>
      </p:sp>
      <p:pic>
        <p:nvPicPr>
          <p:cNvPr id="36866" name="Picture 2" descr="http://stu.inonu.edu.tr/~taltin/fas1.jpg"/>
          <p:cNvPicPr>
            <a:picLocks noGrp="1" noChangeAspect="1" noChangeArrowheads="1"/>
          </p:cNvPicPr>
          <p:nvPr>
            <p:ph idx="1"/>
          </p:nvPr>
        </p:nvPicPr>
        <p:blipFill>
          <a:blip r:embed="rId2"/>
          <a:srcRect/>
          <a:stretch>
            <a:fillRect/>
          </a:stretch>
        </p:blipFill>
        <p:spPr bwMode="auto">
          <a:xfrm>
            <a:off x="6307138" y="1214422"/>
            <a:ext cx="2590800" cy="350046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BİYOSİSTEM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Mühendislik bilimlerinin geniş kapsamlı olarak biyolojik sistemlere ve süreçlere uygulanmasını içeren bir mühendislik dalıdır.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Matematik ve temel bilimler derslerinde başarılı doğaya ilgili kimseler olması gerekir. </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Altprogramdan mezun olanların çalışabilecekleri kamu kuruluşları, özel sektör kuruluşları ve çalışma imkanları mevcuttur.</a:t>
            </a:r>
            <a:endParaRPr lang="tr-TR" b="1" dirty="0">
              <a:solidFill>
                <a:prstClr val="black"/>
              </a:solidFill>
            </a:endParaRPr>
          </a:p>
          <a:p>
            <a:endParaRPr lang="tr-TR" b="1" dirty="0">
              <a:solidFill>
                <a:prstClr val="black"/>
              </a:solidFill>
            </a:endParaRPr>
          </a:p>
        </p:txBody>
      </p:sp>
      <p:pic>
        <p:nvPicPr>
          <p:cNvPr id="40962" name="Picture 2" descr="http://biyosistem.ksu.edu.tr/resimler/hassas_t.jpg"/>
          <p:cNvPicPr>
            <a:picLocks noGrp="1" noChangeAspect="1" noChangeArrowheads="1"/>
          </p:cNvPicPr>
          <p:nvPr>
            <p:ph idx="1"/>
          </p:nvPr>
        </p:nvPicPr>
        <p:blipFill>
          <a:blip r:embed="rId2"/>
          <a:srcRect/>
          <a:stretch>
            <a:fillRect/>
          </a:stretch>
        </p:blipFill>
        <p:spPr bwMode="auto">
          <a:xfrm>
            <a:off x="6307138" y="1214422"/>
            <a:ext cx="2590800" cy="35719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BİLGİSAYAR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Bilgisayar mühendisliği programı bilgisayar sistemlerinin yapısı, tasarımı, geliştirilmesi ve bu </a:t>
            </a:r>
          </a:p>
          <a:p>
            <a:r>
              <a:rPr lang="tr-TR" dirty="0" smtClean="0"/>
              <a:t>sistemlerin kullanımları konularında eğitim ve araştırma yapar. </a:t>
            </a:r>
          </a:p>
          <a:p>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Normalin ütünde bir genel akademik yeteneğe, üstün bir sayısal düşünme gücüne ve sağlam bir mantığa sahip, dikkatli, sabırlı ve yaratıcı kişiler olmaları gerekir. </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Mezunlarının yönetim, eğitim, endüstri, ticaret ve hizmet alanlarında faaliyet gösteren çeşitli kamu kuruluşları ile özel kuruluşlarda, bankalarda, üniversitelerde, bilgisayar donanım ve yazılımı üreten ve pazarlayan firmalarda çalışma olanakları vardır. </a:t>
            </a:r>
            <a:endParaRPr lang="tr-TR" b="1" dirty="0"/>
          </a:p>
          <a:p>
            <a:endParaRPr lang="tr-TR" b="1" dirty="0"/>
          </a:p>
        </p:txBody>
      </p:sp>
      <p:pic>
        <p:nvPicPr>
          <p:cNvPr id="4098" name="Picture 2" descr="http://www.gyte.edu.tr/img/photo/muhf.jpg"/>
          <p:cNvPicPr>
            <a:picLocks noGrp="1" noChangeAspect="1" noChangeArrowheads="1"/>
          </p:cNvPicPr>
          <p:nvPr>
            <p:ph idx="1"/>
          </p:nvPr>
        </p:nvPicPr>
        <p:blipFill>
          <a:blip r:embed="rId2"/>
          <a:srcRect/>
          <a:stretch>
            <a:fillRect/>
          </a:stretch>
        </p:blipFill>
        <p:spPr bwMode="auto">
          <a:xfrm>
            <a:off x="6307138" y="1214422"/>
            <a:ext cx="2590800" cy="335758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CEVHER HAZIRLAMA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35421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Cevher Hazırlama; kısaca, üretilen doğal kaynakların metalürji, demir-çelik, cam, seramik, çimento, deterjan, inşaat malzemeleri, boya endüstrisi ve enerji üretimi gibi değişik alanlarda kullanılabilir hale getirilmesi aşamalarını kapsamaktadır.</a:t>
            </a:r>
            <a:endParaRPr lang="tr-TR" sz="1600" dirty="0">
              <a:solidFill>
                <a:prstClr val="black"/>
              </a:solidFill>
            </a:endParaRPr>
          </a:p>
          <a:p>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Sayısal yeteneği gelişmiş,fen bilimlerine ilgili kimseler olmaları gerekir.</a:t>
            </a:r>
            <a:endParaRPr lang="tr-TR"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Cevher Hazırlama; zenginleştirme, hammaddeleri zararlı maddelerden arındırma ve boyutlandırma gibi işlemleri içeren konularda endüstrinin gereksinim duyduğu bir uzmanlık dalıdır.</a:t>
            </a:r>
            <a:endParaRPr lang="tr-TR" b="1" dirty="0">
              <a:solidFill>
                <a:prstClr val="black"/>
              </a:solidFill>
            </a:endParaRPr>
          </a:p>
          <a:p>
            <a:endParaRPr lang="tr-TR" b="1" dirty="0">
              <a:solidFill>
                <a:prstClr val="black"/>
              </a:solidFill>
            </a:endParaRPr>
          </a:p>
        </p:txBody>
      </p:sp>
      <p:pic>
        <p:nvPicPr>
          <p:cNvPr id="6146" name="Picture 2" descr="http://mineralproses.com/resim/Autogenousmill.jpg"/>
          <p:cNvPicPr>
            <a:picLocks noGrp="1" noChangeAspect="1" noChangeArrowheads="1"/>
          </p:cNvPicPr>
          <p:nvPr>
            <p:ph idx="1"/>
          </p:nvPr>
        </p:nvPicPr>
        <p:blipFill>
          <a:blip r:embed="rId2" cstate="print"/>
          <a:srcRect/>
          <a:stretch>
            <a:fillRect/>
          </a:stretch>
        </p:blipFill>
        <p:spPr bwMode="auto">
          <a:xfrm>
            <a:off x="6307138" y="1285860"/>
            <a:ext cx="2590800" cy="3500462"/>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COĞRAFYA - ÖĞRETMENLİĞİ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10799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Yeryüzündeki doğal çevrenin özellikleri, çevrede meydana gelen fiziksel ve insanlarla ilişkin olayların dağılımı, fiziki ve beşeri ve bölgesel coğrafyanın tanıtımı üzerine eğitim ve araştırma yapmak.</a:t>
            </a:r>
            <a:endParaRPr lang="tr-TR" sz="2000" dirty="0" smtClean="0">
              <a:solidFill>
                <a:prstClr val="black"/>
              </a:solidFill>
            </a:endParaRPr>
          </a:p>
          <a:p>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Coğrafya alanında çalışmak isteyen bir kimsenin genel akademik yeteneğe, coğrafya yanında, biyoloji, jeoloji gibi doğal; sosyoloji, tarih gibi toplum bilimlerine ilgi duyması, doğayı incelemeye istekli olması gerekir. </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 Resmi ya da özel okullarda öğretmen olarak çalışılabilirler. Ayrıca</a:t>
            </a:r>
          </a:p>
          <a:p>
            <a:r>
              <a:rPr lang="tr-TR" dirty="0" smtClean="0">
                <a:solidFill>
                  <a:prstClr val="black"/>
                </a:solidFill>
              </a:rPr>
              <a:t> Meteoroloji İşleri Genel Müdürlüğü, Harita Genel Müdürlüğü, MTA ve DSİ’ de çalışabilirler.</a:t>
            </a:r>
          </a:p>
          <a:p>
            <a:endParaRPr lang="tr-TR" b="1" dirty="0">
              <a:solidFill>
                <a:prstClr val="black"/>
              </a:solidFill>
            </a:endParaRPr>
          </a:p>
        </p:txBody>
      </p:sp>
      <p:pic>
        <p:nvPicPr>
          <p:cNvPr id="5122" name="Picture 2" descr="http://fef.marmara.edu.tr/dosya/Fakulte/cografya/cografya.jpg"/>
          <p:cNvPicPr>
            <a:picLocks noGrp="1" noChangeAspect="1" noChangeArrowheads="1"/>
          </p:cNvPicPr>
          <p:nvPr>
            <p:ph idx="1"/>
          </p:nvPr>
        </p:nvPicPr>
        <p:blipFill>
          <a:blip r:embed="rId2"/>
          <a:srcRect/>
          <a:stretch>
            <a:fillRect/>
          </a:stretch>
        </p:blipFill>
        <p:spPr bwMode="auto">
          <a:xfrm>
            <a:off x="6307138" y="1357298"/>
            <a:ext cx="2694018" cy="335758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ÇALIŞMA EKONOMİSİ </a:t>
            </a:r>
            <a:b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b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VE ENDÜSTRİ İLİŞKİLERİ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İşçi-işveren ilişkileri, sosyal güvenlik, endüstriyel demokrasi, servet ve gelir politikası, uluslararası planda sosyal politika konularında eğitim yapılır.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Bu alanda öğrenim yapmak isteyenlerin ekonomi ve sosyolojiye karşı ilgili, üstün akademik </a:t>
            </a:r>
          </a:p>
          <a:p>
            <a:r>
              <a:rPr lang="tr-TR" dirty="0" smtClean="0">
                <a:solidFill>
                  <a:prstClr val="black"/>
                </a:solidFill>
              </a:rPr>
              <a:t>yeteneğe ve ikna gücüne sahip ve insanlarla iyi ilişkiler kurabilen kimseler beklenir.</a:t>
            </a:r>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13877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700" dirty="0" smtClean="0">
                <a:solidFill>
                  <a:prstClr val="black"/>
                </a:solidFill>
              </a:rPr>
              <a:t>Bu alanda öğrenim görenler, DPT'de, Çalışma ve Sosyal Güvenlik Bakanlığının yurtdışı ve yurtiçi ünitelerinde, SSK, </a:t>
            </a:r>
            <a:r>
              <a:rPr lang="tr-TR" sz="1700" dirty="0" err="1" smtClean="0">
                <a:solidFill>
                  <a:prstClr val="black"/>
                </a:solidFill>
              </a:rPr>
              <a:t>Bağkur</a:t>
            </a:r>
            <a:r>
              <a:rPr lang="tr-TR" sz="1700" dirty="0" smtClean="0">
                <a:solidFill>
                  <a:prstClr val="black"/>
                </a:solidFill>
              </a:rPr>
              <a:t>, T.C. Emekli Sandığı gibi sosyal güvenlik kurumlarında, müfettiş veya uzman olarak kamu iktisadi teşebbüsleri ve özel işletmelerin endüstriyel ilişkiler ve sosyal işler bölümlerinin yöneticilik ve danışmanlık hizmetlerinde çalışabilirler. </a:t>
            </a:r>
            <a:endParaRPr lang="tr-TR" sz="1700" b="1" dirty="0">
              <a:solidFill>
                <a:prstClr val="black"/>
              </a:solidFill>
            </a:endParaRPr>
          </a:p>
        </p:txBody>
      </p:sp>
      <p:pic>
        <p:nvPicPr>
          <p:cNvPr id="4098" name="Picture 2" descr="http://iibf.cumhuriyet.edu.tr/img/cekoi.jpg"/>
          <p:cNvPicPr>
            <a:picLocks noGrp="1" noChangeAspect="1" noChangeArrowheads="1"/>
          </p:cNvPicPr>
          <p:nvPr>
            <p:ph idx="1"/>
          </p:nvPr>
        </p:nvPicPr>
        <p:blipFill>
          <a:blip r:embed="rId2"/>
          <a:srcRect/>
          <a:stretch>
            <a:fillRect/>
          </a:stretch>
        </p:blipFill>
        <p:spPr bwMode="auto">
          <a:xfrm>
            <a:off x="6307138" y="1214422"/>
            <a:ext cx="2694018" cy="3643338"/>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ÇEVRE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Doğal kaynakların en iyi biçimde kullanılması, bunların kirlenmesine neden olan etkenlerin kaynaklarında kontrolü kirlenmenin yol açtığı estetik ve ekonomik kayıpların önlenerek insan sağlığına ve refahına uygun çevre koşullarının için çalışır.</a:t>
            </a:r>
            <a:endParaRPr lang="tr-TR" sz="1600"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857916"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Yaratıcı, araştırıcı, azimli, üstün bir genel akademik yeteneğe sahip; matematik, fizik, kimya ve biyoloji gibi fen dersleri yanında ekonomi, sosyoloji gibi sosyal alanlara da ilgi duyan; daha iyi ve sağlıklı bir çevre yaratabilmek için mücadele verecek kişiler olması gerekir. </a:t>
            </a:r>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Çevre mühendislerinin çoğu planlamacı olarak Bayındırlık ve İskân, Kültür, Ulaştırma, </a:t>
            </a:r>
          </a:p>
          <a:p>
            <a:r>
              <a:rPr lang="tr-TR" dirty="0" smtClean="0">
                <a:solidFill>
                  <a:prstClr val="black"/>
                </a:solidFill>
              </a:rPr>
              <a:t>Sanayi ve Ticaret Bakanlığı, Karayolları Genel Müdürlüğü, DSİ, İller Bankası, belediyeler, </a:t>
            </a:r>
          </a:p>
          <a:p>
            <a:r>
              <a:rPr lang="tr-TR" dirty="0" smtClean="0">
                <a:solidFill>
                  <a:prstClr val="black"/>
                </a:solidFill>
              </a:rPr>
              <a:t>Tarım, Orman ve Köy İşleri Bakanlıkları gibi kamu kuruluşlarında görev alabilirler.</a:t>
            </a:r>
            <a:endParaRPr lang="tr-TR" b="1" dirty="0">
              <a:solidFill>
                <a:prstClr val="black"/>
              </a:solidFill>
            </a:endParaRPr>
          </a:p>
          <a:p>
            <a:endParaRPr lang="tr-TR" b="1" dirty="0">
              <a:solidFill>
                <a:prstClr val="black"/>
              </a:solidFill>
            </a:endParaRPr>
          </a:p>
        </p:txBody>
      </p:sp>
      <p:pic>
        <p:nvPicPr>
          <p:cNvPr id="3074" name="Picture 2" descr="http://img.blogcu.com/uploads/nekeyf_isinma.JPG"/>
          <p:cNvPicPr>
            <a:picLocks noGrp="1" noChangeAspect="1" noChangeArrowheads="1"/>
          </p:cNvPicPr>
          <p:nvPr>
            <p:ph idx="1"/>
          </p:nvPr>
        </p:nvPicPr>
        <p:blipFill>
          <a:blip r:embed="rId2"/>
          <a:srcRect/>
          <a:stretch>
            <a:fillRect/>
          </a:stretch>
        </p:blipFill>
        <p:spPr bwMode="auto">
          <a:xfrm>
            <a:off x="6215074" y="1214422"/>
            <a:ext cx="2928926" cy="3643338"/>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ÇOCUK GELİŞİMİ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98488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Çocukların sağlık,gelişim,beslenme ve eğitimine yönelik eğitim ve araştırma yapmaktır. </a:t>
            </a:r>
          </a:p>
          <a:p>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Çocuklarla çalışmayı seven iyi iletişim kurabilen kimseler olmaları gerekir. </a:t>
            </a:r>
          </a:p>
          <a:p>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Ana okulu, kreş ve özel okullarda çalışabilirler. Çocukların bedensel zihinsel, duygusal ve toplumsal yönden gelişimleri için program hazırlamak, uygulamak, ana-babaları çocuklarına ilişkin çeşitli sorunlarında yol göstermek görevleri arasındadır.</a:t>
            </a:r>
            <a:endParaRPr lang="tr-TR" b="1" dirty="0">
              <a:solidFill>
                <a:prstClr val="black"/>
              </a:solidFill>
            </a:endParaRPr>
          </a:p>
          <a:p>
            <a:endParaRPr lang="tr-TR" b="1" dirty="0">
              <a:solidFill>
                <a:prstClr val="black"/>
              </a:solidFill>
            </a:endParaRPr>
          </a:p>
        </p:txBody>
      </p:sp>
      <p:pic>
        <p:nvPicPr>
          <p:cNvPr id="2050" name="Picture 2" descr="http://okulweb.meb.gov.tr/41/06/309543/image/Cocuk_Gelisimi01.jpg"/>
          <p:cNvPicPr>
            <a:picLocks noGrp="1" noChangeAspect="1" noChangeArrowheads="1"/>
          </p:cNvPicPr>
          <p:nvPr>
            <p:ph idx="1"/>
          </p:nvPr>
        </p:nvPicPr>
        <p:blipFill>
          <a:blip r:embed="rId2"/>
          <a:srcRect/>
          <a:stretch>
            <a:fillRect/>
          </a:stretch>
        </p:blipFill>
        <p:spPr bwMode="auto">
          <a:xfrm>
            <a:off x="6307138" y="1214422"/>
            <a:ext cx="2590800" cy="35719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DENİZ ULAŞTIRMA İŞLETME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Deniz ulaştırma işletme mühendisliği bölümünün amacı hem denizde güverte ve makine zabiti hem de denizcilik acentelerinde çalışacak elemanları yetiştirmektir.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1577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700" dirty="0" smtClean="0">
                <a:solidFill>
                  <a:prstClr val="black"/>
                </a:solidFill>
              </a:rPr>
              <a:t>Deniz ulaştırma işletme mühendisliği dalında okumak isteyenlerin matematiğe ve sosyal bilimlere özellikle hukuk ve ekonomiye ilgili, başkaları ile iyi iletişim kurabilen, başkalarını etkileyebilen ve sistemli çalışabilen kimseler olmaları gerekir. </a:t>
            </a:r>
            <a:endParaRPr lang="tr-TR" sz="1700"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Deniz ulaştırma işletme mühendisleri Ulaştırma Bakanlığına veya özel sektöre ait denizcilik kuruluşlarında görev alırlar. Denizde görev yapacak elemanlar için iş bulma sansı çok yüksektir. </a:t>
            </a:r>
            <a:endParaRPr lang="tr-TR" b="1" dirty="0">
              <a:solidFill>
                <a:prstClr val="black"/>
              </a:solidFill>
            </a:endParaRPr>
          </a:p>
          <a:p>
            <a:endParaRPr lang="tr-TR" b="1" dirty="0">
              <a:solidFill>
                <a:prstClr val="black"/>
              </a:solidFill>
            </a:endParaRPr>
          </a:p>
        </p:txBody>
      </p:sp>
      <p:pic>
        <p:nvPicPr>
          <p:cNvPr id="51202" name="Picture 2" descr="http://www.persemberotasi.com/resim/gemiadami.jpg"/>
          <p:cNvPicPr>
            <a:picLocks noGrp="1" noChangeAspect="1" noChangeArrowheads="1"/>
          </p:cNvPicPr>
          <p:nvPr>
            <p:ph idx="1"/>
          </p:nvPr>
        </p:nvPicPr>
        <p:blipFill>
          <a:blip r:embed="rId2"/>
          <a:srcRect/>
          <a:stretch>
            <a:fillRect/>
          </a:stretch>
        </p:blipFill>
        <p:spPr bwMode="auto">
          <a:xfrm>
            <a:off x="6215074" y="1214422"/>
            <a:ext cx="2682864" cy="35719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DERİ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Deri programının amacı deri, pamuk ve yünün işlenmesi ile ilgili teknolojiyi geliştirme alanında çalışacak insan gücünü yetiştirmek ve bu alanda araştırma yapmaktır. </a:t>
            </a:r>
          </a:p>
          <a:p>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Deri alanında çalışacak kimselerin temel bilimlere ilgili ve bu alanda başarılı, inceleme ve araştırmaya meraklı, yaratıcı kişiler olmaları beklenir. </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Deri ve lif teknolojisi alanında yetişen ziraat mühendisleri özel sektöre ait deri işletmelerinde, kamu sektörüne ait deri ve lif işleme fabrikalarında çalışabilirler.</a:t>
            </a:r>
          </a:p>
          <a:p>
            <a:endParaRPr lang="tr-TR" b="1" dirty="0">
              <a:solidFill>
                <a:prstClr val="black"/>
              </a:solidFill>
            </a:endParaRPr>
          </a:p>
          <a:p>
            <a:endParaRPr lang="tr-TR" b="1" dirty="0">
              <a:solidFill>
                <a:prstClr val="black"/>
              </a:solidFill>
            </a:endParaRPr>
          </a:p>
        </p:txBody>
      </p:sp>
      <p:pic>
        <p:nvPicPr>
          <p:cNvPr id="50178" name="Picture 2" descr="http://profile.ak.fbcdn.net/object2/833/31/n5894022662_7831.jpg"/>
          <p:cNvPicPr>
            <a:picLocks noGrp="1" noChangeAspect="1" noChangeArrowheads="1"/>
          </p:cNvPicPr>
          <p:nvPr>
            <p:ph idx="1"/>
          </p:nvPr>
        </p:nvPicPr>
        <p:blipFill>
          <a:blip r:embed="rId2"/>
          <a:srcRect/>
          <a:stretch>
            <a:fillRect/>
          </a:stretch>
        </p:blipFill>
        <p:spPr bwMode="auto">
          <a:xfrm>
            <a:off x="6286512" y="1214422"/>
            <a:ext cx="2714644" cy="3500461"/>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DİL BİLİM</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Ülkeler arasında farklı olarak kullanılan iletişim sistemin  yapısı kullanımı ve tarihindeki ortak kullanımı ve tarihindeki ortak noktalar üzerinde eğitim ve araştırma yapılmaktır.</a:t>
            </a:r>
            <a:endParaRPr lang="tr-TR" dirty="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Sözel yeteneği güçlü ve yabancı dil ilgisi olması gerekmektedir.</a:t>
            </a:r>
            <a:endParaRPr lang="tr-TR" b="1" dirty="0" smtClean="0">
              <a:solidFill>
                <a:prstClr val="black"/>
              </a:solidFill>
            </a:endParaRPr>
          </a:p>
          <a:p>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Dille ilgili kurumlarda araştırmacı olarak çalışabilirler. Türkçe, Fransızca, İngilizce ve </a:t>
            </a:r>
          </a:p>
          <a:p>
            <a:r>
              <a:rPr lang="tr-TR" dirty="0" smtClean="0">
                <a:solidFill>
                  <a:prstClr val="black"/>
                </a:solidFill>
              </a:rPr>
              <a:t>Almanca öğretmenliği yapabilirler.  </a:t>
            </a:r>
          </a:p>
          <a:p>
            <a:endParaRPr lang="tr-TR" b="1" dirty="0">
              <a:solidFill>
                <a:prstClr val="black"/>
              </a:solidFill>
            </a:endParaRPr>
          </a:p>
          <a:p>
            <a:endParaRPr lang="tr-TR" b="1" dirty="0">
              <a:solidFill>
                <a:prstClr val="black"/>
              </a:solidFill>
            </a:endParaRPr>
          </a:p>
        </p:txBody>
      </p:sp>
      <p:pic>
        <p:nvPicPr>
          <p:cNvPr id="49154" name="Picture 2" descr="http://www.haber.gen.tr/src/external_images/0d853efcbc1b70c0.jpg"/>
          <p:cNvPicPr>
            <a:picLocks noGrp="1" noChangeAspect="1" noChangeArrowheads="1"/>
          </p:cNvPicPr>
          <p:nvPr>
            <p:ph idx="1"/>
          </p:nvPr>
        </p:nvPicPr>
        <p:blipFill>
          <a:blip r:embed="rId2"/>
          <a:srcRect/>
          <a:stretch>
            <a:fillRect/>
          </a:stretch>
        </p:blipFill>
        <p:spPr bwMode="auto">
          <a:xfrm>
            <a:off x="6357950" y="1285860"/>
            <a:ext cx="2643206" cy="3429024"/>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EBELİK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Ebelik programı ana-çocuk sağlığının korunması ve tedavi hizmetlerinin yürütülmesinde görev </a:t>
            </a:r>
          </a:p>
          <a:p>
            <a:r>
              <a:rPr lang="tr-TR" sz="2000" dirty="0" smtClean="0">
                <a:solidFill>
                  <a:prstClr val="black"/>
                </a:solidFill>
              </a:rPr>
              <a:t>alacak sağlık elemanlarını yetiştirir.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Ebelik kızlara açık bir meslektir. Ebe olmak isteyen bir kimsenin sağlık konularına ilgi duyan, </a:t>
            </a:r>
          </a:p>
          <a:p>
            <a:r>
              <a:rPr lang="tr-TR" dirty="0" smtClean="0">
                <a:solidFill>
                  <a:prstClr val="black"/>
                </a:solidFill>
              </a:rPr>
              <a:t>insanlara yardım etmekten mutlu olabilen, sorumluluk duygusu güçlü kimseler olmaları gerekir.</a:t>
            </a:r>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Ebeler, kırsal alana sağlık hizmetlerinde denetici ebe, ziyaretçi ebe olarak; tedavi kurumlarında, doğumhane ve aile planlaması kliniklerinde sorumlu ebe veya klinik ebesi, eğitimci ebe olarak görev alırlar. </a:t>
            </a:r>
            <a:endParaRPr lang="tr-TR" b="1" dirty="0">
              <a:solidFill>
                <a:prstClr val="black"/>
              </a:solidFill>
            </a:endParaRPr>
          </a:p>
          <a:p>
            <a:endParaRPr lang="tr-TR" b="1" dirty="0">
              <a:solidFill>
                <a:prstClr val="black"/>
              </a:solidFill>
            </a:endParaRPr>
          </a:p>
        </p:txBody>
      </p:sp>
      <p:pic>
        <p:nvPicPr>
          <p:cNvPr id="59394" name="Picture 2" descr="http://img03.blogcu.com/images/o/g/u/oguzveozan/2079ebe2_1240561383.jpg"/>
          <p:cNvPicPr>
            <a:picLocks noGrp="1" noChangeAspect="1" noChangeArrowheads="1"/>
          </p:cNvPicPr>
          <p:nvPr>
            <p:ph idx="1"/>
          </p:nvPr>
        </p:nvPicPr>
        <p:blipFill>
          <a:blip r:embed="rId2"/>
          <a:srcRect/>
          <a:stretch>
            <a:fillRect/>
          </a:stretch>
        </p:blipFill>
        <p:spPr bwMode="auto">
          <a:xfrm>
            <a:off x="6307138" y="1214422"/>
            <a:ext cx="2622580" cy="3500462"/>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EKONOMETRİ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Program iktisat kanunlarının niceliksel (kantitatif) olarak ortaya konması ve çeşitli iktisat sorunlarının niceliksel olarak incelenmesi, uygun kararların alınması gibi </a:t>
            </a:r>
          </a:p>
          <a:p>
            <a:r>
              <a:rPr lang="tr-TR" dirty="0" smtClean="0">
                <a:solidFill>
                  <a:prstClr val="black"/>
                </a:solidFill>
              </a:rPr>
              <a:t>konularda eğitim yapar.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Her şeyden önce sayısal düşünme yeteneği yüksek, sayılarla uğraşmaktan sıkılmayan, sosyal olaylara ilgili ve disiplinli çalışmaya alışkın kimseler olmaları gerekir. </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Bu bölümü bitirenler iktisat, yönetim ve işletme mezunlarının çalışabileceği tüm alanlarda çalışabilirler; ancak daha çok bu alanların uygulama birimlerinde görev alırlar. </a:t>
            </a:r>
          </a:p>
          <a:p>
            <a:endParaRPr lang="tr-TR" b="1" dirty="0">
              <a:solidFill>
                <a:prstClr val="black"/>
              </a:solidFill>
            </a:endParaRPr>
          </a:p>
          <a:p>
            <a:endParaRPr lang="tr-TR" b="1" dirty="0">
              <a:solidFill>
                <a:prstClr val="black"/>
              </a:solidFill>
            </a:endParaRPr>
          </a:p>
        </p:txBody>
      </p:sp>
      <p:pic>
        <p:nvPicPr>
          <p:cNvPr id="4098" name="Picture 2" descr="AKP’nin Ekonomi Politikası | AKP Gerçeği | Ak Parti Gerçeği">
            <a:hlinkClick r:id="rId2"/>
          </p:cNvPr>
          <p:cNvPicPr>
            <a:picLocks noGrp="1" noChangeAspect="1" noChangeArrowheads="1"/>
          </p:cNvPicPr>
          <p:nvPr>
            <p:ph idx="1"/>
          </p:nvPr>
        </p:nvPicPr>
        <p:blipFill>
          <a:blip r:embed="rId3"/>
          <a:srcRect/>
          <a:stretch>
            <a:fillRect/>
          </a:stretch>
        </p:blipFill>
        <p:spPr bwMode="auto">
          <a:xfrm>
            <a:off x="6286512" y="1285860"/>
            <a:ext cx="2643206" cy="357189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FİZYOTERAPİ VE REHABİLİTASYON </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Doğuştan veya sonradan herhangi bir nedenle sakatlanan ve hekim tarafından tanısı konup tedavisi belirlenen hastalara gerekli fizik tedavi ve rehabilitasyon programını planlayıp uygulayacak sağlık personelini yetiştirir ve bu alanda araştırma yapar.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Fizik tedavi ve rehabilitasyon programına girebilmek için ortalamanın üzerinde genel </a:t>
            </a:r>
          </a:p>
          <a:p>
            <a:r>
              <a:rPr lang="tr-TR" dirty="0" smtClean="0">
                <a:solidFill>
                  <a:prstClr val="black"/>
                </a:solidFill>
              </a:rPr>
              <a:t>akademik yeteneğin yanı sıra, fen derslerinde başarılı olmak gerekir. </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Bir fizyoterapist, tıp ekibinin bir üyesi olarak hastanelerin fizik tedavi, ortopedi, nöroloji, yanık, kardiyoloji, pediatri, kadın-doğum kliniklerinde görev yapabilir. Ayrıca büyük kentlerde rehabilitasyon merkezi olan sağlık kuruluşlarında görev alabilir. </a:t>
            </a:r>
            <a:endParaRPr lang="tr-TR" b="1" dirty="0">
              <a:solidFill>
                <a:prstClr val="black"/>
              </a:solidFill>
            </a:endParaRPr>
          </a:p>
        </p:txBody>
      </p:sp>
      <p:pic>
        <p:nvPicPr>
          <p:cNvPr id="8194" name="Picture 2" descr="http://www.fiziktedavici.com/haberresim/rehab11.jpg"/>
          <p:cNvPicPr>
            <a:picLocks noGrp="1" noChangeAspect="1" noChangeArrowheads="1"/>
          </p:cNvPicPr>
          <p:nvPr>
            <p:ph idx="1"/>
          </p:nvPr>
        </p:nvPicPr>
        <p:blipFill>
          <a:blip r:embed="rId2"/>
          <a:srcRect/>
          <a:stretch>
            <a:fillRect/>
          </a:stretch>
        </p:blipFill>
        <p:spPr bwMode="auto">
          <a:xfrm>
            <a:off x="6215074" y="1214422"/>
            <a:ext cx="2786082" cy="3643338"/>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ELEKTRİK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Kuvvetli(elektrik) ve zayıf (elektronik) akımlarla çalışan alet ve sistemlerin plânlanması, yapımı, geliştirilmesi,elektrik üretilmesi,dağıtılması ve sistemin bakımı ile ilgili konularda eğitim ve araştırma yapılır.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857916"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Elektrik alanında çalışmak isteyenlerin üstün akademik yeteneğe sahip, matematik, fizik, kimya ve ekonomiye ilgili ve yetenekli, dikkatli ve yaratıcı kimseler olmaları </a:t>
            </a:r>
          </a:p>
          <a:p>
            <a:r>
              <a:rPr lang="tr-TR" dirty="0" smtClean="0">
                <a:solidFill>
                  <a:prstClr val="black"/>
                </a:solidFill>
              </a:rPr>
              <a:t>gereklidir. </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Kamuda PTT,TRT,ASELSAN,THY,TKİ,MKE,TEK’te ve özel sektörde çalışabildikleri gibi serbest olarak da çalışabilirler.</a:t>
            </a:r>
            <a:endParaRPr lang="tr-TR" b="1" dirty="0">
              <a:solidFill>
                <a:prstClr val="black"/>
              </a:solidFill>
            </a:endParaRPr>
          </a:p>
          <a:p>
            <a:endParaRPr lang="tr-TR" b="1" dirty="0">
              <a:solidFill>
                <a:prstClr val="black"/>
              </a:solidFill>
            </a:endParaRPr>
          </a:p>
        </p:txBody>
      </p:sp>
      <p:pic>
        <p:nvPicPr>
          <p:cNvPr id="2050" name="Picture 2" descr="http://www.erzurumhabergazetesi.com/wp-content/uploads/2009/08/elektrik-santrali.jpg"/>
          <p:cNvPicPr>
            <a:picLocks noGrp="1" noChangeAspect="1" noChangeArrowheads="1"/>
          </p:cNvPicPr>
          <p:nvPr>
            <p:ph idx="1"/>
          </p:nvPr>
        </p:nvPicPr>
        <p:blipFill>
          <a:blip r:embed="rId2"/>
          <a:srcRect/>
          <a:stretch>
            <a:fillRect/>
          </a:stretch>
        </p:blipFill>
        <p:spPr bwMode="auto">
          <a:xfrm>
            <a:off x="6215074" y="1214422"/>
            <a:ext cx="2928926" cy="3643338"/>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ENDÜSTRİ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Ürün veya hizmet üreten kuruluşların verimliliğini </a:t>
            </a:r>
          </a:p>
          <a:p>
            <a:r>
              <a:rPr lang="tr-TR" sz="1600" dirty="0" smtClean="0">
                <a:solidFill>
                  <a:prstClr val="black"/>
                </a:solidFill>
              </a:rPr>
              <a:t>yükseltmek amacıyla insan, makine ve malzemenin etkili bir şekilde kullanılması için yöntem ve tekniklerin geliştirilmesi ve uygulanması ile ilgili konularda eğitim yapar.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857916" cy="160043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Analitik düşünme yeteneğine sahip ve yaratıcı olmak, mühendisliğe ve sosyal bilimlere ilgi duymak gerekmektedir. Bulunması gerekli diğer önemli nitelikler arasında insanlarla işbirliği yapabilme ve düşünceleri başkalarına aktarabilme gücü sayılabilir. </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Endüstri mühendisleri kamu ve özel sektöre ait fabrikalarda iş bulabilirler. Endüstri </a:t>
            </a:r>
          </a:p>
          <a:p>
            <a:r>
              <a:rPr lang="tr-TR" dirty="0" smtClean="0">
                <a:solidFill>
                  <a:prstClr val="black"/>
                </a:solidFill>
              </a:rPr>
              <a:t>mühendisliği ülkemizde gittikçe önemi artan bir mühendislik alanıdır. Gerek kamu </a:t>
            </a:r>
          </a:p>
          <a:p>
            <a:r>
              <a:rPr lang="tr-TR" dirty="0" smtClean="0">
                <a:solidFill>
                  <a:prstClr val="black"/>
                </a:solidFill>
              </a:rPr>
              <a:t>sektöründe gerek özel sektörde endüstri mühendislerine ihtiyaç duyulmaktadır. </a:t>
            </a:r>
          </a:p>
          <a:p>
            <a:endParaRPr lang="tr-TR" b="1" dirty="0">
              <a:solidFill>
                <a:prstClr val="black"/>
              </a:solidFill>
            </a:endParaRPr>
          </a:p>
        </p:txBody>
      </p:sp>
      <p:pic>
        <p:nvPicPr>
          <p:cNvPr id="62466" name="Picture 2" descr="http://213.194.86.162/Webtools/Basvurular/!webpubpic/!tribecaarsiv/otoyol/OtoyolFabrika.jpg"/>
          <p:cNvPicPr>
            <a:picLocks noGrp="1" noChangeAspect="1" noChangeArrowheads="1"/>
          </p:cNvPicPr>
          <p:nvPr>
            <p:ph idx="1"/>
          </p:nvPr>
        </p:nvPicPr>
        <p:blipFill>
          <a:blip r:embed="rId2" cstate="print"/>
          <a:srcRect/>
          <a:stretch>
            <a:fillRect/>
          </a:stretch>
        </p:blipFill>
        <p:spPr bwMode="auto">
          <a:xfrm>
            <a:off x="6215074" y="1214422"/>
            <a:ext cx="2786082" cy="3643338"/>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FELSEFE-ÖĞRETMENLİĞİ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3110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Maddenin, bilginin kapsamı ve kaynağı, insanın dünyadaki yeri ve rolü, iyi, doğru ve güzelin ne olduğu gibi problem alanlarında düşünce üretebilecek </a:t>
            </a:r>
            <a:r>
              <a:rPr lang="tr-TR" sz="2000" dirty="0" smtClean="0">
                <a:solidFill>
                  <a:prstClr val="black"/>
                </a:solidFill>
              </a:rPr>
              <a:t>elemanları yetiştirmek </a:t>
            </a:r>
            <a:r>
              <a:rPr lang="tr-TR" dirty="0" smtClean="0">
                <a:solidFill>
                  <a:prstClr val="black"/>
                </a:solidFill>
              </a:rPr>
              <a:t>ve bu alanda inceleme, araştırma yapmaktır.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857916"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Normalin üzerinde bir akademik yeteneğe sahip, temel bilimler ve sosyal bilimler alanında başarılı olmak, soyut konularla uğraşmaktan hoşlanmak ve </a:t>
            </a:r>
          </a:p>
          <a:p>
            <a:r>
              <a:rPr lang="tr-TR" dirty="0" smtClean="0">
                <a:solidFill>
                  <a:prstClr val="black"/>
                </a:solidFill>
              </a:rPr>
              <a:t>Her şeyden önce entelektüel gelişmeyi amaçlamak gerekir.</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13877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700" dirty="0" smtClean="0">
                <a:solidFill>
                  <a:prstClr val="black"/>
                </a:solidFill>
              </a:rPr>
              <a:t>Felsefe bölümü mezunları, başta Milli Eğitim Bakanlığı, Kültür Bakanlığı, olmak üzere </a:t>
            </a:r>
          </a:p>
          <a:p>
            <a:r>
              <a:rPr lang="tr-TR" sz="1700" dirty="0" smtClean="0">
                <a:solidFill>
                  <a:prstClr val="black"/>
                </a:solidFill>
              </a:rPr>
              <a:t>bakanlıkların eğitim ve kültür ile ilgili birimlerinde, TRT'de üniversitelerde, kamu kuruluşları ile özel kuruluşların eğitim, kültür, insan ilişkileri, planlama ve değerlendirmeyle ilgili birimlerinde değişik kadro unvanları ile çalışma imkânı bulmaktadırlar. </a:t>
            </a:r>
            <a:endParaRPr lang="tr-TR" b="1" dirty="0">
              <a:solidFill>
                <a:prstClr val="black"/>
              </a:solidFill>
            </a:endParaRPr>
          </a:p>
        </p:txBody>
      </p:sp>
      <p:pic>
        <p:nvPicPr>
          <p:cNvPr id="2050" name="Picture 2" descr="http://web.educastur.princast.es/ies/moreda/depart/filosofia/images/Platon-Aristoteles.jpg"/>
          <p:cNvPicPr>
            <a:picLocks noGrp="1" noChangeAspect="1" noChangeArrowheads="1"/>
          </p:cNvPicPr>
          <p:nvPr>
            <p:ph idx="1"/>
          </p:nvPr>
        </p:nvPicPr>
        <p:blipFill>
          <a:blip r:embed="rId2"/>
          <a:srcRect/>
          <a:stretch>
            <a:fillRect/>
          </a:stretch>
        </p:blipFill>
        <p:spPr bwMode="auto">
          <a:xfrm>
            <a:off x="6215074" y="1214422"/>
            <a:ext cx="2714644" cy="3571899"/>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FEN BİLGİSİ ÖĞRETMENLİĞİ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Ortaöğretim kurumlarının gereksinim duyduğu fen bilgisi öğretmenlerini yetiştirmek amacıyla fen bilimleri konularında eğitim ve araştırma yapar.</a:t>
            </a:r>
            <a:endParaRPr lang="tr-TR" sz="2000" dirty="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857916"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Öğretmen olmak isteyen bir kimseden sözel ifade gücüne sahip, insanlara bir şeyler öğretmekten hoşlanan sabırlı bir kişi olması beklenir.</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Resmi ve özel ortaöğretim kurumlarında öğretmenlik yapabilirler.</a:t>
            </a:r>
          </a:p>
          <a:p>
            <a:r>
              <a:rPr lang="tr-TR" dirty="0" smtClean="0">
                <a:solidFill>
                  <a:prstClr val="black"/>
                </a:solidFill>
              </a:rPr>
              <a:t>Sınıflarda;eğitim,öğretim malzemesi kullanarak, fizik, kimya,biyoloji öğretmenleri, idareci ve öğrencilerle çalışırlar.</a:t>
            </a:r>
            <a:endParaRPr lang="tr-TR" b="1" dirty="0">
              <a:solidFill>
                <a:prstClr val="black"/>
              </a:solidFill>
            </a:endParaRPr>
          </a:p>
          <a:p>
            <a:endParaRPr lang="tr-TR" b="1" dirty="0">
              <a:solidFill>
                <a:prstClr val="black"/>
              </a:solidFill>
            </a:endParaRPr>
          </a:p>
        </p:txBody>
      </p:sp>
      <p:pic>
        <p:nvPicPr>
          <p:cNvPr id="1026" name="Picture 2" descr="http://www.abbasguclu.com.tr/a/b/f/4d9c4823-c70e-41ac-a0e1-27fd631b054b_fen_big.jpg"/>
          <p:cNvPicPr>
            <a:picLocks noGrp="1" noChangeAspect="1" noChangeArrowheads="1"/>
          </p:cNvPicPr>
          <p:nvPr>
            <p:ph idx="1"/>
          </p:nvPr>
        </p:nvPicPr>
        <p:blipFill>
          <a:blip r:embed="rId2"/>
          <a:srcRect/>
          <a:stretch>
            <a:fillRect/>
          </a:stretch>
        </p:blipFill>
        <p:spPr bwMode="auto">
          <a:xfrm>
            <a:off x="6215074" y="1214422"/>
            <a:ext cx="2786082" cy="3643338"/>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FİZİK - ÖĞRETMENLİĞİ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Fizik, madde ve enerjinin yapısını ve karşılıklı etkileşimini araştırır, evrendeki fiziksel olayların bağlı olduğu yasaları bulmaya çalışır. Fizik programında öncelikle bu araştırma ve incelemeleri yapabilecek nitelikte eleman yetiştirmeye yönelik eğitim yapılır. </a:t>
            </a:r>
            <a:endParaRPr lang="tr-TR" sz="1600"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857916"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Fizik öğrenimi yapmak isteyen bir kimse fizik, matematik, kimya gibi temel bilimler alanında </a:t>
            </a:r>
          </a:p>
          <a:p>
            <a:r>
              <a:rPr lang="tr-TR" dirty="0" smtClean="0">
                <a:solidFill>
                  <a:prstClr val="black"/>
                </a:solidFill>
              </a:rPr>
              <a:t>iyi yetişmiş olmalı ve bu alanlara içten bir ilgi duymalıdır.</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35421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Ülkemizde endüstri henüz fizik alanındaki temel araştırmaları destekleyecek kadar </a:t>
            </a:r>
          </a:p>
          <a:p>
            <a:r>
              <a:rPr lang="tr-TR" sz="1600" dirty="0" smtClean="0">
                <a:solidFill>
                  <a:prstClr val="black"/>
                </a:solidFill>
              </a:rPr>
              <a:t>gelişmediğinden fizikçilerin özel sektörde çalışmaları söz konusu değildir. Lisans düzeyinde eğitim gören ve “Tezsiz Yüksek Lisans " alanlar liselerde ve özel dershanelerde öğretmen olabilir ya da özel bir kurs gördükten sonra bilgisayar programcısı olarak çalışabilirler. </a:t>
            </a:r>
            <a:endParaRPr lang="tr-TR" b="1" dirty="0">
              <a:solidFill>
                <a:prstClr val="black"/>
              </a:solidFill>
            </a:endParaRPr>
          </a:p>
          <a:p>
            <a:endParaRPr lang="tr-TR" b="1" dirty="0">
              <a:solidFill>
                <a:prstClr val="black"/>
              </a:solidFill>
            </a:endParaRPr>
          </a:p>
        </p:txBody>
      </p:sp>
      <p:pic>
        <p:nvPicPr>
          <p:cNvPr id="73730" name="Picture 2" descr="http://img2.blogcu.com/images/f/i/z/fizikdelisi/karikatur_bacadan_1_.jpg"/>
          <p:cNvPicPr>
            <a:picLocks noGrp="1" noChangeAspect="1" noChangeArrowheads="1"/>
          </p:cNvPicPr>
          <p:nvPr>
            <p:ph idx="1"/>
          </p:nvPr>
        </p:nvPicPr>
        <p:blipFill>
          <a:blip r:embed="rId2"/>
          <a:srcRect/>
          <a:stretch>
            <a:fillRect/>
          </a:stretch>
        </p:blipFill>
        <p:spPr bwMode="auto">
          <a:xfrm>
            <a:off x="6215074" y="1214422"/>
            <a:ext cx="2786082" cy="3643337"/>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FİZİK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Doğadaki maddelerin yapısını ve aralarındaki etkileşimi inceleyen fizik bilimi bulgularının uygulama alanına dönüştürülmesi ile ilgili konularda eğitim ve </a:t>
            </a:r>
          </a:p>
          <a:p>
            <a:r>
              <a:rPr lang="tr-TR" dirty="0" smtClean="0">
                <a:solidFill>
                  <a:prstClr val="black"/>
                </a:solidFill>
              </a:rPr>
              <a:t>araştırma yapar.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857916"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Maddenin yapısı, davranışı ve özelliklerine ilişkin konulara karşı ilgisi ve yaratıcı gücü olmalıdır. Ayrıca kişinin iyi bir </a:t>
            </a:r>
          </a:p>
          <a:p>
            <a:r>
              <a:rPr lang="tr-TR" dirty="0" smtClean="0">
                <a:solidFill>
                  <a:prstClr val="black"/>
                </a:solidFill>
              </a:rPr>
              <a:t>gözlemci, deneyci ve kuramcı olması bu alandaki başarısını artırıcı etkenlerdir. </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Modern teknoloji kullanan kamu ve özel sektör </a:t>
            </a:r>
          </a:p>
          <a:p>
            <a:r>
              <a:rPr lang="tr-TR" dirty="0" smtClean="0">
                <a:solidFill>
                  <a:prstClr val="black"/>
                </a:solidFill>
              </a:rPr>
              <a:t>kurumlarında çalışmaktadırlar. Bilgisayar ve elektronik malzeme üretiminde kalite kontrol birimlerinde, radyasyon güvenliği ve sağlık fizikçisi olarak hastanelerde enerji santrallerinde çalışabilirler. </a:t>
            </a:r>
            <a:endParaRPr lang="tr-TR" b="1" dirty="0">
              <a:solidFill>
                <a:prstClr val="black"/>
              </a:solidFill>
            </a:endParaRPr>
          </a:p>
        </p:txBody>
      </p:sp>
      <p:pic>
        <p:nvPicPr>
          <p:cNvPr id="72706" name="Picture 2" descr="http://i.treehugger.com/images/2007/10/24/nanotechnology-kd-001.jpg"/>
          <p:cNvPicPr>
            <a:picLocks noGrp="1" noChangeAspect="1" noChangeArrowheads="1"/>
          </p:cNvPicPr>
          <p:nvPr>
            <p:ph idx="1"/>
          </p:nvPr>
        </p:nvPicPr>
        <p:blipFill>
          <a:blip r:embed="rId2"/>
          <a:srcRect/>
          <a:stretch>
            <a:fillRect/>
          </a:stretch>
        </p:blipFill>
        <p:spPr bwMode="auto">
          <a:xfrm>
            <a:off x="6215074" y="1214422"/>
            <a:ext cx="2786082" cy="3643338"/>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GASTRONOMİ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Gastronomi bölümünün temel amacı bilgi ve beceriyle donanmış,gerek ülke içinde,gerekse uluslar arası alanda rekabet edebilecek bilinçli,bilgili yönetici şefler yetiştirmektedir.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Ayrıntılarla ilgilenmekten hoşnut olan,sözlü ve yazılı anlatım yeteneği gelişmiş bireyler olmaları gerekir.</a:t>
            </a:r>
            <a:endParaRPr lang="tr-TR" b="1" dirty="0" smtClean="0">
              <a:solidFill>
                <a:prstClr val="black"/>
              </a:solidFill>
            </a:endParaRPr>
          </a:p>
          <a:p>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Bölümümüzden mezun olacak öğrencilerimizin çalışabilecekleri iş alanları: Beş yıldızlı otel mutfakları, Yiyecek-içecek işletmeleri, Kurumların mutfakları, Catering şirketleri Kurvaziyer seyahat organize eden gemiler, Kendi işlerini kurabileceklerdir.</a:t>
            </a:r>
            <a:endParaRPr lang="tr-TR" b="1" dirty="0">
              <a:solidFill>
                <a:prstClr val="black"/>
              </a:solidFill>
            </a:endParaRPr>
          </a:p>
          <a:p>
            <a:endParaRPr lang="tr-TR" b="1" dirty="0">
              <a:solidFill>
                <a:prstClr val="black"/>
              </a:solidFill>
            </a:endParaRPr>
          </a:p>
        </p:txBody>
      </p:sp>
      <p:pic>
        <p:nvPicPr>
          <p:cNvPr id="6146" name="Picture 2" descr="http://www.canakkaleicinde.com/kapak/ayvacik-myo-gastronomi-2.jpg"/>
          <p:cNvPicPr>
            <a:picLocks noGrp="1" noChangeAspect="1" noChangeArrowheads="1"/>
          </p:cNvPicPr>
          <p:nvPr>
            <p:ph idx="1"/>
          </p:nvPr>
        </p:nvPicPr>
        <p:blipFill>
          <a:blip r:embed="rId2"/>
          <a:srcRect/>
          <a:stretch>
            <a:fillRect/>
          </a:stretch>
        </p:blipFill>
        <p:spPr bwMode="auto">
          <a:xfrm>
            <a:off x="6307138" y="1209182"/>
            <a:ext cx="2590800" cy="343951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GAZETECİLİK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Yazılı basında haberin kaynağından basım ve yayın aşamasına kadar olan işlemlere ilişkin temel bilgi ve becerileri kazanmış nitelikli eleman yetiştirmek ve bu alanda araştırma yapmaktır.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857916"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Gazetecilik programına girmek isteyenlerin normalin üstünde sözel yeteneğe sahip, sosyal araştırmalara meraklı, başkaları ile iletişim kurmaktan hoşlanan, girişken ve ısrarcı kimseler olmaları beklenir.</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Gazetecilik programını bitirenler genellikle basın yayın kuruluşlarında görev alırlar. </a:t>
            </a:r>
          </a:p>
          <a:p>
            <a:r>
              <a:rPr lang="tr-TR" dirty="0" smtClean="0">
                <a:solidFill>
                  <a:prstClr val="black"/>
                </a:solidFill>
              </a:rPr>
              <a:t>Gazetecilik ekonomik koşullardan çok çabuk etkilenen bir sektör olduğundan, mezunların iş bulma şansı ülkenin ekonomik gelişmişliği ile çok sıkı ilişkilidir. </a:t>
            </a:r>
            <a:endParaRPr lang="tr-TR" b="1" dirty="0">
              <a:solidFill>
                <a:prstClr val="black"/>
              </a:solidFill>
            </a:endParaRPr>
          </a:p>
          <a:p>
            <a:endParaRPr lang="tr-TR" b="1" dirty="0">
              <a:solidFill>
                <a:prstClr val="black"/>
              </a:solidFill>
            </a:endParaRPr>
          </a:p>
        </p:txBody>
      </p:sp>
      <p:pic>
        <p:nvPicPr>
          <p:cNvPr id="5122" name="Picture 2" descr="gazetecilik047fj4.gif"/>
          <p:cNvPicPr>
            <a:picLocks noGrp="1" noChangeAspect="1" noChangeArrowheads="1"/>
          </p:cNvPicPr>
          <p:nvPr>
            <p:ph idx="1"/>
          </p:nvPr>
        </p:nvPicPr>
        <p:blipFill>
          <a:blip r:embed="rId2"/>
          <a:srcRect/>
          <a:stretch>
            <a:fillRect/>
          </a:stretch>
        </p:blipFill>
        <p:spPr bwMode="auto">
          <a:xfrm>
            <a:off x="6215074" y="1214422"/>
            <a:ext cx="2786082" cy="3643338"/>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GEMİ İNŞAATI VE GEMİ </a:t>
            </a:r>
            <a:b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b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MAKİNELERİ MÜHENDİSLİĞİ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Her türlü deniz taşıtlarının projelendirilmesi, </a:t>
            </a:r>
          </a:p>
          <a:p>
            <a:r>
              <a:rPr lang="tr-TR" dirty="0" smtClean="0">
                <a:solidFill>
                  <a:prstClr val="black"/>
                </a:solidFill>
              </a:rPr>
              <a:t>geliştirilmesi ve ekonomik şekilde üretilmesi ile tersane yönetimi ve işletmeciliği alanında </a:t>
            </a:r>
          </a:p>
          <a:p>
            <a:r>
              <a:rPr lang="tr-TR" dirty="0" smtClean="0">
                <a:solidFill>
                  <a:prstClr val="black"/>
                </a:solidFill>
              </a:rPr>
              <a:t>eğitim ve araştırma yapmaktır.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857916"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Gemi inşaatı mühendisliği programına girmek isteyenlerin üstün bir akademik yeteneğe ve uzay ilişkilerini görebilme gücüne sahip olmaları, fizik ve matematiğe ilgi duymaları, gerekir. </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Gemi inşaatı mühendisleri, devlete ait tersanelerde, gemi ve yat dizayn bürolarında, deniz taşımacılığı ile ilgili şirketlerde görev alabilirler. </a:t>
            </a:r>
          </a:p>
          <a:p>
            <a:endParaRPr lang="tr-TR" b="1" dirty="0">
              <a:solidFill>
                <a:prstClr val="black"/>
              </a:solidFill>
            </a:endParaRPr>
          </a:p>
          <a:p>
            <a:endParaRPr lang="tr-TR" b="1" dirty="0">
              <a:solidFill>
                <a:prstClr val="black"/>
              </a:solidFill>
            </a:endParaRPr>
          </a:p>
        </p:txBody>
      </p:sp>
      <p:pic>
        <p:nvPicPr>
          <p:cNvPr id="4098" name="Picture 2" descr="http://www.hurhaber.com/images/news/54706.jpg"/>
          <p:cNvPicPr>
            <a:picLocks noGrp="1" noChangeAspect="1" noChangeArrowheads="1"/>
          </p:cNvPicPr>
          <p:nvPr>
            <p:ph idx="1"/>
          </p:nvPr>
        </p:nvPicPr>
        <p:blipFill>
          <a:blip r:embed="rId2"/>
          <a:srcRect/>
          <a:stretch>
            <a:fillRect/>
          </a:stretch>
        </p:blipFill>
        <p:spPr bwMode="auto">
          <a:xfrm>
            <a:off x="6215074" y="1214422"/>
            <a:ext cx="2786082" cy="3643338"/>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GEMİ MAKİNELERİ İŞLETME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Bu bölüm, gemi makineleri işletmelerinin teknik kadroları ile sosyal bilimler eğitimi almış işletmeci arasındaki ilişkiyi kurabilecek yönetim elemanları yetiştirir.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Gemi makineleri alanında çalışacak </a:t>
            </a:r>
          </a:p>
          <a:p>
            <a:r>
              <a:rPr lang="tr-TR" dirty="0" smtClean="0">
                <a:solidFill>
                  <a:prstClr val="black"/>
                </a:solidFill>
              </a:rPr>
              <a:t>kişinin üstün bir akademik yeteneğin yanı sıra uzay ilişkilerini görebilme yeteneğine ve </a:t>
            </a:r>
          </a:p>
          <a:p>
            <a:r>
              <a:rPr lang="tr-TR" dirty="0" smtClean="0">
                <a:solidFill>
                  <a:prstClr val="black"/>
                </a:solidFill>
              </a:rPr>
              <a:t>mekanik yeteneğe sahip ve temel fen derslerinde başarılı olması gereklidir. </a:t>
            </a:r>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Deniz işletme şirketlerinde, liman ve liman işletme kuruluşlarında, uluslararası sularda çalışan acente ve şirketlerde, gemilerde ve denizcilikle ilgili her türlü alanda çalışılabilir.</a:t>
            </a:r>
          </a:p>
          <a:p>
            <a:endParaRPr lang="tr-TR" b="1" dirty="0">
              <a:solidFill>
                <a:prstClr val="black"/>
              </a:solidFill>
            </a:endParaRPr>
          </a:p>
          <a:p>
            <a:endParaRPr lang="tr-TR" b="1" dirty="0">
              <a:solidFill>
                <a:prstClr val="black"/>
              </a:solidFill>
            </a:endParaRPr>
          </a:p>
        </p:txBody>
      </p:sp>
      <p:pic>
        <p:nvPicPr>
          <p:cNvPr id="3074" name="Picture 2" descr="gemimakinalarimuhendisixp4.png"/>
          <p:cNvPicPr>
            <a:picLocks noGrp="1" noChangeAspect="1" noChangeArrowheads="1"/>
          </p:cNvPicPr>
          <p:nvPr>
            <p:ph idx="1"/>
          </p:nvPr>
        </p:nvPicPr>
        <p:blipFill>
          <a:blip r:embed="rId2"/>
          <a:srcRect/>
          <a:stretch>
            <a:fillRect/>
          </a:stretch>
        </p:blipFill>
        <p:spPr bwMode="auto">
          <a:xfrm>
            <a:off x="6215074" y="1234649"/>
            <a:ext cx="2786082" cy="362311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ECZACILIK</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16955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400" dirty="0" smtClean="0">
                <a:solidFill>
                  <a:prstClr val="black"/>
                </a:solidFill>
              </a:rPr>
              <a:t>Sentetik, yarı sentetik veya biyolojik kökenli ilaç hammaddelerinin elde edilmesi, fiziksel, kimyasal ve biyolojik özelliklerinin incelenmesi, değerlendirilmesi, kaliteli ilaç üretimi ve ilaçların saklanması, kullanılması gibi konularda eğitim ve araştırma </a:t>
            </a:r>
          </a:p>
          <a:p>
            <a:r>
              <a:rPr lang="tr-TR" sz="1400" dirty="0" smtClean="0">
                <a:solidFill>
                  <a:prstClr val="black"/>
                </a:solidFill>
              </a:rPr>
              <a:t>yapar.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Eczacılık programına girebilmek ve bu fakültede başarılı olabilmek için normalin üstünde akademik yeteneğe ve bilimsel meraka sahip olmak, fen bilimlerine ve özellikle kimyaya ilgi duymak gerekir. </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Eczacıların çoğunluğu kendilerine veya başkalarına ait eczanelerde, bir kısmı ise </a:t>
            </a:r>
          </a:p>
          <a:p>
            <a:r>
              <a:rPr lang="tr-TR" dirty="0" smtClean="0">
                <a:solidFill>
                  <a:prstClr val="black"/>
                </a:solidFill>
              </a:rPr>
              <a:t>hastanelerin eczanelerinde sorumlu eczacı olarak, bazıları laboratuarlarda, ilaç </a:t>
            </a:r>
          </a:p>
          <a:p>
            <a:r>
              <a:rPr lang="tr-TR" dirty="0" smtClean="0">
                <a:solidFill>
                  <a:prstClr val="black"/>
                </a:solidFill>
              </a:rPr>
              <a:t>endüstrisinde araştırmacı veya ilaç tanıtıcısı olarak çalışırlar.</a:t>
            </a:r>
            <a:endParaRPr lang="tr-TR" b="1" dirty="0">
              <a:solidFill>
                <a:prstClr val="black"/>
              </a:solidFill>
            </a:endParaRPr>
          </a:p>
        </p:txBody>
      </p:sp>
      <p:pic>
        <p:nvPicPr>
          <p:cNvPr id="5122" name="Picture 2" descr="http://www.ozgunresimler.com/data/media/891/eczane4_1.jpg"/>
          <p:cNvPicPr>
            <a:picLocks noGrp="1" noChangeAspect="1" noChangeArrowheads="1"/>
          </p:cNvPicPr>
          <p:nvPr>
            <p:ph idx="1"/>
          </p:nvPr>
        </p:nvPicPr>
        <p:blipFill>
          <a:blip r:embed="rId2"/>
          <a:srcRect/>
          <a:stretch>
            <a:fillRect/>
          </a:stretch>
        </p:blipFill>
        <p:spPr bwMode="auto">
          <a:xfrm>
            <a:off x="6307138" y="1214422"/>
            <a:ext cx="2694018" cy="3643338"/>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GENETİK VE BİYOMÜHENDİSLİK </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Moleküler biyoloji ve genetik programının amacı, genetik ve biyoteknoloji alanında eğitim ve </a:t>
            </a:r>
          </a:p>
          <a:p>
            <a:r>
              <a:rPr lang="tr-TR" sz="2000" dirty="0" smtClean="0">
                <a:solidFill>
                  <a:prstClr val="black"/>
                </a:solidFill>
              </a:rPr>
              <a:t>araştırma yapmaktır.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Üstün bir akademik yeteneğin yanı sıra kimya ve biyolojiye de ilgili sabırlı yaratıcı kimseler  olması gerekir.</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Moleküler biyologlar üniversitelerin, fen, tıp, ziraat, eczacılık ve veterinerlik fakültelerinde akademisyen olabilirler, TÜBİTAK gibi resmi kurumlarda ve ilaç endüstrisinde araştırmacı, çeşitli sağlık kuruluşlarının laboratuarlarında yönetici olarak görev alabilirler.</a:t>
            </a:r>
            <a:endParaRPr lang="tr-TR" b="1" dirty="0">
              <a:solidFill>
                <a:prstClr val="black"/>
              </a:solidFill>
            </a:endParaRPr>
          </a:p>
        </p:txBody>
      </p:sp>
      <p:pic>
        <p:nvPicPr>
          <p:cNvPr id="2050" name="Picture 2" descr="http://cdn1.cnnturk.com/handlers/file.ashx?FileID=123714&amp;Width=292&amp;Height=0&amp;BlackWhite=False"/>
          <p:cNvPicPr>
            <a:picLocks noGrp="1" noChangeAspect="1" noChangeArrowheads="1"/>
          </p:cNvPicPr>
          <p:nvPr>
            <p:ph idx="1"/>
          </p:nvPr>
        </p:nvPicPr>
        <p:blipFill>
          <a:blip r:embed="rId2"/>
          <a:srcRect/>
          <a:stretch>
            <a:fillRect/>
          </a:stretch>
        </p:blipFill>
        <p:spPr bwMode="auto">
          <a:xfrm>
            <a:off x="6307138" y="1214422"/>
            <a:ext cx="2590800" cy="3643337"/>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GIDA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Gıda kaynaklarının nitelik ve nicelik olarak korunması, artıklarından yeni besin oluşturulması, hammaddelerden çok yönlü yararlanılması ve böylece sağlıklı gıda çeşitlerinin artırılması konusunda araştırma ve eğitim yapar.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857916"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Normalin üstünde bir genel akademik yeteneğe sahip; matematik, biyoloji, fizik ve özellikle kimya ve ekonomi ile ilgili olması gerekir. </a:t>
            </a:r>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Tarım, Orman ve Köy işleri, Sağlık, Maliye ve Gümrük; Sanayi ve Ticaret Bakanlıklarında, belediyelerde ve özel sektörde proje mühendisi, işletme mühendisi, yatırım uzmanı, danışman veya kalite kontrol uzmanı olarak görev alabilirler. </a:t>
            </a:r>
            <a:endParaRPr lang="tr-TR" b="1" dirty="0">
              <a:solidFill>
                <a:prstClr val="black"/>
              </a:solidFill>
            </a:endParaRPr>
          </a:p>
          <a:p>
            <a:endParaRPr lang="tr-TR" b="1" dirty="0">
              <a:solidFill>
                <a:prstClr val="black"/>
              </a:solidFill>
            </a:endParaRPr>
          </a:p>
        </p:txBody>
      </p:sp>
      <p:pic>
        <p:nvPicPr>
          <p:cNvPr id="74754" name="Picture 2" descr="http://www.buharkenttarim.gov.tr/cel/resim/gida3.jpg"/>
          <p:cNvPicPr>
            <a:picLocks noGrp="1" noChangeAspect="1" noChangeArrowheads="1"/>
          </p:cNvPicPr>
          <p:nvPr>
            <p:ph idx="1"/>
          </p:nvPr>
        </p:nvPicPr>
        <p:blipFill>
          <a:blip r:embed="rId2"/>
          <a:srcRect/>
          <a:stretch>
            <a:fillRect/>
          </a:stretch>
        </p:blipFill>
        <p:spPr bwMode="auto">
          <a:xfrm>
            <a:off x="6215074" y="1214422"/>
            <a:ext cx="2786082" cy="3643337"/>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GÖRME ENGELLİLER ÖĞRT.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98488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Görme engellilerin eğitiminde görev alacak öğretmenleri yetiştirmektir.</a:t>
            </a:r>
          </a:p>
          <a:p>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857916"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Bölümü seçmek isteyenlerin sabırlı,anlayışlı,çocukları seven, özverili ve yardımı ilke edinmiş olmaları gerekmektedir. </a:t>
            </a:r>
          </a:p>
          <a:p>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Mezunlar bu özür türü ile ilgili,Milli Eğitim ve özel eğitim kurumlarında ve hastanelerde uzman olarak görev alabilirler.</a:t>
            </a:r>
          </a:p>
          <a:p>
            <a:endParaRPr lang="tr-TR" b="1" dirty="0">
              <a:solidFill>
                <a:prstClr val="black"/>
              </a:solidFill>
            </a:endParaRPr>
          </a:p>
          <a:p>
            <a:endParaRPr lang="tr-TR" b="1" dirty="0">
              <a:solidFill>
                <a:prstClr val="black"/>
              </a:solidFill>
            </a:endParaRPr>
          </a:p>
        </p:txBody>
      </p:sp>
      <p:pic>
        <p:nvPicPr>
          <p:cNvPr id="75778" name="Picture 2" descr="http://www.cumhuriyet.com.tr/medya.php?mn=20584"/>
          <p:cNvPicPr>
            <a:picLocks noGrp="1" noChangeAspect="1" noChangeArrowheads="1"/>
          </p:cNvPicPr>
          <p:nvPr>
            <p:ph idx="1"/>
          </p:nvPr>
        </p:nvPicPr>
        <p:blipFill>
          <a:blip r:embed="rId2"/>
          <a:srcRect/>
          <a:stretch>
            <a:fillRect/>
          </a:stretch>
        </p:blipFill>
        <p:spPr bwMode="auto">
          <a:xfrm>
            <a:off x="6215074" y="1214422"/>
            <a:ext cx="2786082" cy="3643338"/>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Gümrük İŞLETME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Gümrük işletme programının amacı, gümrük mevzuatı konularında çalışacak ara insan gücünü yetiştirmektir.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Gümrük işletme programına girmek isteyen öğrencilerin istatistik, hukuk ve sosyal bilimler alanlarına ilgili ve bu konulara yetenekli olmaları beklenir. </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Maliye ve Gümrük Bakanlığına bağlı gümrüklerde, özel sektöre ait ithalat ve ihracat bürolarında çalışabilirler veya serbest olarak gümrük komisyonculuğu yapabilirler.</a:t>
            </a:r>
            <a:endParaRPr lang="tr-TR" b="1" dirty="0">
              <a:solidFill>
                <a:prstClr val="black"/>
              </a:solidFill>
            </a:endParaRPr>
          </a:p>
          <a:p>
            <a:endParaRPr lang="tr-TR" b="1" dirty="0">
              <a:solidFill>
                <a:prstClr val="black"/>
              </a:solidFill>
            </a:endParaRPr>
          </a:p>
        </p:txBody>
      </p:sp>
      <p:pic>
        <p:nvPicPr>
          <p:cNvPr id="1026" name="Picture 2" descr="http://www.nsieml.k12.tr/newsgfx/ulasresim2791.jpg"/>
          <p:cNvPicPr>
            <a:picLocks noGrp="1" noChangeAspect="1" noChangeArrowheads="1"/>
          </p:cNvPicPr>
          <p:nvPr>
            <p:ph idx="1"/>
          </p:nvPr>
        </p:nvPicPr>
        <p:blipFill>
          <a:blip r:embed="rId2"/>
          <a:srcRect/>
          <a:stretch>
            <a:fillRect/>
          </a:stretch>
        </p:blipFill>
        <p:spPr bwMode="auto">
          <a:xfrm>
            <a:off x="6307138" y="1204292"/>
            <a:ext cx="2590800" cy="344929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HALKLA İLİŞKİLER</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0" y="1142984"/>
            <a:ext cx="2836069" cy="3714776"/>
          </a:xfrm>
        </p:spPr>
        <p:style>
          <a:lnRef idx="3">
            <a:schemeClr val="lt1"/>
          </a:lnRef>
          <a:fillRef idx="1">
            <a:schemeClr val="accent1"/>
          </a:fillRef>
          <a:effectRef idx="1">
            <a:schemeClr val="accent1"/>
          </a:effectRef>
          <a:fontRef idx="minor">
            <a:schemeClr val="lt1"/>
          </a:fontRef>
        </p:style>
      </p:pic>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Kurumları halka tanıtmak, halkın ilgisini uyandırmak, çevrede kurumlarla ilgili olumlu izlenimler bırakmak, basın fotoğrafçılığı ve kitle haberleşme kurumlarını içeren konularda eğitim ve araştırma yapmaktır.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Sosyal bilimlere ilgili ve bu alanda başarılı, normalin üzerinde bir sözel yeteneğe ve ikna gücüne sahip, girişken, insanlarla etkileşimde bulunmaktan hoşlanan, çevredeki kaynakları seferber edebilen, yaratıcı bir kişi olması gerekir. </a:t>
            </a:r>
            <a:endParaRPr lang="tr-TR"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Gazete,banka, reklam firmaları ve tanıtım sektöründe çalışabilirler. Kurumu tanıtıcı broşür, bülten ve rapor hazırlamak, kurum etkinliklerini kitle iletişim araçlarıyla halka duyurmak, toplantı ve konferanslar düzenlemek ve kurum adına sanatsal etkinliklerde bulunmak görevleri arasındadır.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HARİTA MÜHENDİSLİĞİ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1" y="1214422"/>
            <a:ext cx="2590800" cy="3643338"/>
          </a:xfrm>
        </p:spPr>
        <p:style>
          <a:lnRef idx="3">
            <a:schemeClr val="lt1"/>
          </a:lnRef>
          <a:fillRef idx="1">
            <a:schemeClr val="accent1"/>
          </a:fillRef>
          <a:effectRef idx="1">
            <a:schemeClr val="accent1"/>
          </a:effectRef>
          <a:fontRef idx="minor">
            <a:schemeClr val="lt1"/>
          </a:fontRef>
        </p:style>
      </p:pic>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Yeryüzünün biçim ve büyüklüğünü ölçek standart haritaların yapımında çalışacak ara insan gücü yetiştirmektir.</a:t>
            </a:r>
            <a:endParaRPr lang="tr-TR" sz="2000"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Harita programında başarılı olmak için matematiği ve özellikle geometriyi sevmek, şekil ve uzay ilişkilerini görebilmek, çizim yeteneğine sahip olmak ve arazide çalışmaktan hoşlanmak gereklidir.</a:t>
            </a:r>
            <a:br>
              <a:rPr lang="tr-TR" dirty="0" smtClean="0">
                <a:solidFill>
                  <a:prstClr val="black"/>
                </a:solidFill>
              </a:rPr>
            </a:br>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Mezunlar, Harita Mühendisi Unvanını alırlar.Bayındırlık ve İskân, Tarım ve Köy İşleri, Enerji ve Tabii Kaynaklar, Orman, Ulaştırma ve Turizm Bakanlıkları ve KİT'lerde; Tapu ve Kadastro Genel Müdürlüğünde, harita, inşaat şirketlerinde görev alırlar.</a:t>
            </a:r>
            <a:endParaRPr lang="tr-TR" b="1" dirty="0">
              <a:solidFill>
                <a:prstClr val="black"/>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HAVACILIK ELEKTRİĞİ ve ELEKTRONİĞİ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1" y="1285860"/>
            <a:ext cx="2590800" cy="3286148"/>
          </a:xfrm>
        </p:spPr>
        <p:style>
          <a:lnRef idx="3">
            <a:schemeClr val="lt1"/>
          </a:lnRef>
          <a:fillRef idx="1">
            <a:schemeClr val="accent1"/>
          </a:fillRef>
          <a:effectRef idx="1">
            <a:schemeClr val="accent1"/>
          </a:effectRef>
          <a:fontRef idx="minor">
            <a:schemeClr val="lt1"/>
          </a:fontRef>
        </p:style>
      </p:pic>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Bu bölüm, uçağın emniyetli inip kalkmasını ve seyrüseferini sağlayan cihazların kullanımını, bakımını, teorik ve uygulamalarını kapsayan eğitim yapar bakımı eğitimi de verilir.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Bu bölüme kabul edilecek öğrencilerden, tam teşekküllü resmi bir hastaneden, mesleği yürütmeye engel olacak fiziki, ruhsal ve bedensel bir engel olmadığını gösteren rapor istenir.</a:t>
            </a:r>
            <a:endParaRPr lang="tr-TR"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Mezunlar, sivil hava taşıma şirketlerinde, Devlet Hava Meydanları İşletmelerinde, THY, HAVAŞ, USAŞ, ASELSAN gibi kuruluşlarda ve ikmal bakım merkezlerinde çalışabilirler.</a:t>
            </a:r>
            <a:endParaRPr lang="tr-TR" dirty="0">
              <a:solidFill>
                <a:prstClr val="black"/>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HEMŞİRELİK </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1" y="1214422"/>
            <a:ext cx="2590800" cy="3357586"/>
          </a:xfrm>
        </p:spPr>
        <p:style>
          <a:lnRef idx="3">
            <a:schemeClr val="lt1"/>
          </a:lnRef>
          <a:fillRef idx="1">
            <a:schemeClr val="accent1"/>
          </a:fillRef>
          <a:effectRef idx="1">
            <a:schemeClr val="accent1"/>
          </a:effectRef>
          <a:fontRef idx="minor">
            <a:schemeClr val="lt1"/>
          </a:fontRef>
        </p:style>
      </p:pic>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Birey, aile ve toplum sağlığının korunması, hastalık halinde, hekim tarafından saptanan tedavinin uygulanması, hasta bakımının planlanması ve örgütlenmesi ve uygulanması ile ilgili hizmetler yürütecek sağlık personelini yetiştirmek ve bu alanda araştırma yapmaktır.</a:t>
            </a:r>
            <a:endParaRPr lang="tr-TR" sz="1600"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Hemşirelik alanında çalışmak isteyenlerin bedence sağlıklı, insanlarla iyi iletişim kurabilen, uyanık, sabırlı, dürüst, hoşgörülü, soğukkanlı, sorumluluk duygusuna sahip ve insanlara, özellikle sağlığını kaybetmiş insanlara yardım etmekten doyum sağlayan kimseler olmaları ve mesleği sevmeleri gerekir. </a:t>
            </a:r>
            <a:endParaRPr lang="tr-TR" sz="1600"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38499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400" dirty="0" smtClean="0">
                <a:solidFill>
                  <a:prstClr val="black"/>
                </a:solidFill>
              </a:rPr>
              <a:t>Hemşireler, özel veya resmi tüm sağlık kuruluşlarında servis hemşiresi, servis başhemşiresi, klinik hemşiresi ve hastane başhemşiresi olarak görev alırlar. Hemşirelik temel eğitimine ek olarak öğretmenlik sertifikası alan ve lisans düzeyinde eğitim gören hemşireler, sağlık meslek liselerinde ve hemşirelik yüksekokullarında çalışabilir, eğitim, öğretim ve araştırma faaliyetlerine katkıda bulunurlar. Ülkemizde halen hemşirelerin çok az bir kısmı yüksekokul mezunu olup bunların ülke genelinde dağılımları dengeli olmadığından hemşireye olan ihtiyaç, olduğundan daha fazla hissedilmektedir.</a:t>
            </a:r>
            <a:endParaRPr lang="tr-TR" sz="1400" dirty="0">
              <a:solidFill>
                <a:prstClr val="black"/>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İÇ MİMARLIK VE ÇEVRE TASARIM</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489383" y="1214422"/>
            <a:ext cx="2227896" cy="3643338"/>
          </a:xfrm>
        </p:spPr>
        <p:style>
          <a:lnRef idx="3">
            <a:schemeClr val="lt1"/>
          </a:lnRef>
          <a:fillRef idx="1">
            <a:schemeClr val="accent1"/>
          </a:fillRef>
          <a:effectRef idx="1">
            <a:schemeClr val="accent1"/>
          </a:effectRef>
          <a:fontRef idx="minor">
            <a:schemeClr val="lt1"/>
          </a:fontRef>
        </p:style>
      </p:pic>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İnsanın ihtiyaçlarına ve eldeki malzemenin niteliğine uygun olarak, iç mekânın düzenlenmesi ve mekâna özgü mobilyaların özgün biçimlerinin tasarımı ile ilgili konularda eğitim ve araştırma yapmaktır.</a:t>
            </a:r>
            <a:endParaRPr lang="tr-TR" sz="1600"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Bu alana girmek isteyen lise öğrencileri kendilerini özellikle resim, genel kültür, sosyoloji, sanat tarihi ve insan bilimleri alanlarında iyi yetiştirmelidirler.  Ayrıca kişinin normalin üstünde bir akademik yeteneğin yanında, düzgün şekil çizebilme, düşüncesini ifade edebilme gücüne sahip, yaratıcı bir kimse olması gereklidir. </a:t>
            </a:r>
            <a:endParaRPr lang="tr-TR" sz="1600"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429264"/>
            <a:ext cx="8643998" cy="138499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400" dirty="0" smtClean="0">
                <a:solidFill>
                  <a:prstClr val="black"/>
                </a:solidFill>
              </a:rPr>
              <a:t>İç mimarlık programında mezun olanlara "İç Mimar" unvanı verilir. İç mimarlık Türkiye </a:t>
            </a:r>
          </a:p>
          <a:p>
            <a:r>
              <a:rPr lang="tr-TR" sz="1400" dirty="0" smtClean="0">
                <a:solidFill>
                  <a:prstClr val="black"/>
                </a:solidFill>
              </a:rPr>
              <a:t>Mühendis ve Mimarlar Odası Birliğine bağlı İç Mimarlık Odası içinde yer alır. İç mimarın çalışma alanı, tasarım aşamasında büro; uygulama ve denetim aşamasında yapılar; malzemelerin yapım aşamasında atölyeler ve fabrikalardır. İç mimarlar yürürlükteki kanun ve sözleşme hükümlerine göre kamu kesiminde özellikle Bayındırlık ve İskân Bakanlığında, belediyelerde çalışabildikleri gibi, serbest olarak kendi bürolarında da çalışmalarını yürütmektedirler. Ülkemizde yetenekli iç mimarlara her zaman ihtiyaç duyulmaktadır. </a:t>
            </a:r>
            <a:endParaRPr lang="tr-TR" sz="1600" dirty="0">
              <a:solidFill>
                <a:prstClr val="black"/>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İKTİSAT</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489382" y="1214422"/>
            <a:ext cx="2440335" cy="3571900"/>
          </a:xfrm>
        </p:spPr>
        <p:style>
          <a:lnRef idx="3">
            <a:schemeClr val="lt1"/>
          </a:lnRef>
          <a:fillRef idx="1">
            <a:schemeClr val="accent1"/>
          </a:fillRef>
          <a:effectRef idx="1">
            <a:schemeClr val="accent1"/>
          </a:effectRef>
          <a:fontRef idx="minor">
            <a:schemeClr val="lt1"/>
          </a:fontRef>
        </p:style>
      </p:pic>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İktisat programı, tükenebilir kaynakların insanların ihtiyaçlarını karşılamak için en etkin biçimde kullanılması, bu kaynakların artırılması ve üretilen mal ve hizmetlerin bölüşümü ile ilgili konularda eğitim ve araştırma yapar.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Bu alanda öğrenim yapmak isteyenlerin akademik yeteneğin yanı sıra, sayısal düşünme yeteneğine de sahip olmaları beklenir. Başarılı olabilmek için her şeyden önce araştırma, inceleme yapmayı, yönetim ve idari alanlarda çalışmayı sevmek önemlidir. Yaratıcılık da bu alanda başarıyı artıran bir özelliktir.</a:t>
            </a:r>
            <a:endParaRPr lang="tr-TR" sz="1600"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429264"/>
            <a:ext cx="864399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Üniversitelerin iktisat bölümlerinden mezun olanlar işgücü piyasasında "İktisatçı" olarak </a:t>
            </a:r>
          </a:p>
          <a:p>
            <a:r>
              <a:rPr lang="tr-TR" sz="1600" dirty="0" smtClean="0">
                <a:solidFill>
                  <a:prstClr val="black"/>
                </a:solidFill>
              </a:rPr>
              <a:t>görev alırlar. İktisatçılar çalıştıkları kurumda hammadde ve insan gücü kaynaklarının en kârlı </a:t>
            </a:r>
          </a:p>
          <a:p>
            <a:r>
              <a:rPr lang="tr-TR" sz="1600" dirty="0" smtClean="0">
                <a:solidFill>
                  <a:prstClr val="black"/>
                </a:solidFill>
              </a:rPr>
              <a:t>biçimde kullanılmasına ve üretilen malların pazarlanmasında en uygun yöntemlerin </a:t>
            </a:r>
          </a:p>
          <a:p>
            <a:r>
              <a:rPr lang="tr-TR" sz="1600" dirty="0" smtClean="0">
                <a:solidFill>
                  <a:prstClr val="black"/>
                </a:solidFill>
              </a:rPr>
              <a:t>bulunmasına çalışırlar. Mezunlar çok çeşitli alanlarda iş bulabilmekle birlikte, ise de son yıllarda en çok bankalar ile eğitim ve araştırma kurumlarında istihdam edilmektedirler.</a:t>
            </a:r>
            <a:endParaRPr lang="tr-TR" sz="1600" dirty="0">
              <a:solidFill>
                <a:prstClr val="black"/>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DİŞ HEKİMLİĞİ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Ağız boşluğunun ve diş sağlığının korunması, diş ve diş etleri hastalıklarının tedavisi, diş ve çene ameliyatları ile takma diş yapımı konularında çalışacak diş hekimlerini yetiştirir ve bu alanda araştırma yapar.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 Üstün bir akademik yeteneğin yanı sıra fen derslerinde başarılı olmak gerekir. Diş hekimliği eğitiminin uygulamalı kısmı, el ve parmak becerisi, uzay ilişkileri yeteneği ve estetik görüş gerektirmektedir.</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Diş hekimleri, serbest çalışabilecekleri gibi bir devlet kuruluşunda da görev alabilirler. </a:t>
            </a:r>
          </a:p>
          <a:p>
            <a:r>
              <a:rPr lang="tr-TR" sz="1600" dirty="0" smtClean="0">
                <a:solidFill>
                  <a:prstClr val="black"/>
                </a:solidFill>
              </a:rPr>
              <a:t>Muayenehane açacak bir diş hekiminin önce Türk Tabipler Odasına başvurması, Sağlık </a:t>
            </a:r>
          </a:p>
          <a:p>
            <a:r>
              <a:rPr lang="tr-TR" sz="1600" dirty="0" smtClean="0">
                <a:solidFill>
                  <a:prstClr val="black"/>
                </a:solidFill>
              </a:rPr>
              <a:t>Bakanlığından muayenehane açma izni alması ve durumu Maliye ve Gümrük Bakanlığına </a:t>
            </a:r>
          </a:p>
          <a:p>
            <a:r>
              <a:rPr lang="tr-TR" sz="1600" dirty="0" smtClean="0">
                <a:solidFill>
                  <a:prstClr val="black"/>
                </a:solidFill>
              </a:rPr>
              <a:t>bildirmesi gerekir.</a:t>
            </a:r>
            <a:endParaRPr lang="tr-TR" sz="1600" b="1" dirty="0">
              <a:solidFill>
                <a:prstClr val="black"/>
              </a:solidFill>
            </a:endParaRPr>
          </a:p>
          <a:p>
            <a:endParaRPr lang="tr-TR" sz="1600" b="1" dirty="0">
              <a:solidFill>
                <a:prstClr val="black"/>
              </a:solidFill>
            </a:endParaRPr>
          </a:p>
        </p:txBody>
      </p:sp>
      <p:pic>
        <p:nvPicPr>
          <p:cNvPr id="48130" name="Picture 2" descr="http://www.ozgunresimler.com/data/media/912/dis-tedavisinde-hipnoz-tart.jpg"/>
          <p:cNvPicPr>
            <a:picLocks noGrp="1" noChangeAspect="1" noChangeArrowheads="1"/>
          </p:cNvPicPr>
          <p:nvPr>
            <p:ph idx="1"/>
          </p:nvPr>
        </p:nvPicPr>
        <p:blipFill>
          <a:blip r:embed="rId2"/>
          <a:srcRect/>
          <a:stretch>
            <a:fillRect/>
          </a:stretch>
        </p:blipFill>
        <p:spPr bwMode="auto">
          <a:xfrm>
            <a:off x="6215074" y="1285860"/>
            <a:ext cx="2786082" cy="357190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İLAHİYAT</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İlahiyat programının amacı, din görevlerinin yürütülmesi alanında insan gücünü yetiştirmektir. </a:t>
            </a:r>
            <a:endParaRPr lang="tr-TR" dirty="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İlahiyat programına girmek isteyenlerin sözel yeteneğe ve belleğe sahip ikna gücü yüksek, insanlara yardım etmekten hoşlanan kimseler olmaları gerekir. </a:t>
            </a:r>
            <a:endParaRPr lang="tr-TR" sz="1600"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429264"/>
            <a:ext cx="8643998"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İlahiyat programını bitirenlere "Din İşleri Meslek Elemanı" unvanı verilir. Din işleri meslek </a:t>
            </a:r>
          </a:p>
          <a:p>
            <a:r>
              <a:rPr lang="tr-TR" sz="1600" dirty="0" smtClean="0">
                <a:solidFill>
                  <a:prstClr val="black"/>
                </a:solidFill>
              </a:rPr>
              <a:t>elemanları müftülüklere bağlı ibadet yerlerinde vatandaşların din görevlerini yerine </a:t>
            </a:r>
          </a:p>
          <a:p>
            <a:r>
              <a:rPr lang="tr-TR" sz="1600" dirty="0" smtClean="0">
                <a:solidFill>
                  <a:prstClr val="black"/>
                </a:solidFill>
              </a:rPr>
              <a:t>getirmelerinde yardımcı olurlar. Din görevlileri, Diyanet İşleri Başkanlığına bağlı kurumlarda, belediyelerde ve hastanelerde görev alabilirler.</a:t>
            </a:r>
            <a:endParaRPr lang="tr-TR" sz="1600" dirty="0">
              <a:solidFill>
                <a:prstClr val="black"/>
              </a:solidFill>
            </a:endParaRPr>
          </a:p>
        </p:txBody>
      </p:sp>
      <p:pic>
        <p:nvPicPr>
          <p:cNvPr id="87042" name="Picture 2" descr="http://3.bp.blogspot.com/_XmuOWxR1G2Y/Rvqs9TQd7BI/AAAAAAAAAOg/1s-T_RUizl4/s1600/kocatepe_mosque000.jpg"/>
          <p:cNvPicPr>
            <a:picLocks noGrp="1" noChangeAspect="1" noChangeArrowheads="1"/>
          </p:cNvPicPr>
          <p:nvPr>
            <p:ph idx="1"/>
          </p:nvPr>
        </p:nvPicPr>
        <p:blipFill>
          <a:blip r:embed="rId2"/>
          <a:srcRect/>
          <a:stretch>
            <a:fillRect/>
          </a:stretch>
        </p:blipFill>
        <p:spPr bwMode="auto">
          <a:xfrm>
            <a:off x="6286512" y="1214422"/>
            <a:ext cx="2714644" cy="3571899"/>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İLETİŞİM- İLETİŞİM BİLİMLERİ- İLETİŞİM SANATLARI- İLETİŞİM TASARIMI</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10799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İletişim sanatları programının amacı, reklamcılık, halkla ilişkiler, kuruluşların çevre ile ilişkilerinin düzenlenmesi, iletişim ve tanıtma sorunlarının çözülmesi alanında çalışacak elemanları yetiştirmektir. </a:t>
            </a:r>
            <a:r>
              <a:rPr lang="tr-TR" dirty="0" smtClean="0">
                <a:solidFill>
                  <a:prstClr val="black"/>
                </a:solidFill>
              </a:rPr>
              <a:t> </a:t>
            </a:r>
            <a:endParaRPr lang="tr-TR" dirty="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İletişim sanatları programına ön kayıt sistemiyle öğrenci alınmaktadır. Halkla ilişkiler reklamcılık alanında çalışacak kimselerin iş ve ticaret konusunda bilgili, uyumlu ve geçimli, </a:t>
            </a:r>
          </a:p>
          <a:p>
            <a:r>
              <a:rPr lang="tr-TR" sz="1600" dirty="0" smtClean="0">
                <a:solidFill>
                  <a:prstClr val="black"/>
                </a:solidFill>
              </a:rPr>
              <a:t>diğer insanlarla işbirliği yapabilen kimseler olmaları beklenir</a:t>
            </a:r>
            <a:endParaRPr lang="tr-TR" sz="1600"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429264"/>
            <a:ext cx="8643998"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Bu programı bitirenler, kamu ve özel kesimde yer alan kuruluşlarda halkla ilişkiler ve </a:t>
            </a:r>
          </a:p>
          <a:p>
            <a:r>
              <a:rPr lang="tr-TR" sz="1600" dirty="0" smtClean="0">
                <a:solidFill>
                  <a:prstClr val="black"/>
                </a:solidFill>
              </a:rPr>
              <a:t>reklamcılık uzmanı olarak çalışabilirler. Bu görevlerinde örneğin, reklam ajansları için </a:t>
            </a:r>
          </a:p>
          <a:p>
            <a:r>
              <a:rPr lang="tr-TR" sz="1600" dirty="0" smtClean="0">
                <a:solidFill>
                  <a:prstClr val="black"/>
                </a:solidFill>
              </a:rPr>
              <a:t>kampanya hazırlamak, metin yazmak, yaratıcı çalışmalar yapmak gibi sorumlulukları </a:t>
            </a:r>
          </a:p>
          <a:p>
            <a:r>
              <a:rPr lang="tr-TR" sz="1600" dirty="0" smtClean="0">
                <a:solidFill>
                  <a:prstClr val="black"/>
                </a:solidFill>
              </a:rPr>
              <a:t>üstlenebilirler. </a:t>
            </a:r>
            <a:endParaRPr lang="tr-TR" sz="1600" dirty="0">
              <a:solidFill>
                <a:prstClr val="black"/>
              </a:solidFill>
            </a:endParaRPr>
          </a:p>
        </p:txBody>
      </p:sp>
      <p:pic>
        <p:nvPicPr>
          <p:cNvPr id="20482" name="Picture 2" descr="adsz1av.jpg"/>
          <p:cNvPicPr>
            <a:picLocks noGrp="1" noChangeAspect="1" noChangeArrowheads="1"/>
          </p:cNvPicPr>
          <p:nvPr>
            <p:ph idx="1"/>
          </p:nvPr>
        </p:nvPicPr>
        <p:blipFill>
          <a:blip r:embed="rId2"/>
          <a:stretch>
            <a:fillRect/>
          </a:stretch>
        </p:blipFill>
        <p:spPr bwMode="auto">
          <a:xfrm>
            <a:off x="6442867" y="1214422"/>
            <a:ext cx="2401904" cy="3643338"/>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pPr algn="ctr"/>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İLKÖĞRETİM MATEMATİK ÖĞRETMENLİĞİ</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İlköğretimde matematik derslerinde görev alacak öğretmenlerin yetiştirilmesine yönelik eğitim ve araştırma yapılmaktadır. </a:t>
            </a:r>
            <a:endParaRPr lang="tr-TR" dirty="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Matematikte başarılı,iyi iletişim kuran kimseler olmaları gerekir. </a:t>
            </a:r>
          </a:p>
          <a:p>
            <a:endParaRPr lang="tr-TR" sz="1600"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429264"/>
            <a:ext cx="8643998"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İlköğretim okullarında, Özel okullarda, dershanelerde matematik öğretmeni olanak görev yapabilirler</a:t>
            </a:r>
            <a:endParaRPr lang="tr-TR" sz="1600" dirty="0">
              <a:solidFill>
                <a:prstClr val="black"/>
              </a:solidFill>
            </a:endParaRPr>
          </a:p>
        </p:txBody>
      </p:sp>
      <p:pic>
        <p:nvPicPr>
          <p:cNvPr id="20482" name="Picture 2" descr="adsz1av.jpg"/>
          <p:cNvPicPr>
            <a:picLocks noGrp="1" noChangeAspect="1" noChangeArrowheads="1"/>
          </p:cNvPicPr>
          <p:nvPr>
            <p:ph idx="1"/>
          </p:nvPr>
        </p:nvPicPr>
        <p:blipFill>
          <a:blip r:embed="rId2"/>
          <a:stretch>
            <a:fillRect/>
          </a:stretch>
        </p:blipFill>
        <p:spPr bwMode="auto">
          <a:xfrm>
            <a:off x="6442867" y="1285860"/>
            <a:ext cx="2401904" cy="3357585"/>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İMALAT MÜHENDİSLİĞİ</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İmalat Mühendisi temel olarak, soyut halde bulunan</a:t>
            </a:r>
          </a:p>
          <a:p>
            <a:r>
              <a:rPr lang="tr-TR" sz="2000" dirty="0" smtClean="0">
                <a:solidFill>
                  <a:prstClr val="black"/>
                </a:solidFill>
              </a:rPr>
              <a:t>tasarımı en kaliteli, en hızlı ve en düşük maliyetle somut hale getirme becerisine sahip mühendistir.</a:t>
            </a:r>
            <a:endParaRPr lang="tr-TR" sz="2000" dirty="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357158" y="3357562"/>
            <a:ext cx="5929354"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2000" dirty="0" smtClean="0">
                <a:solidFill>
                  <a:prstClr val="black"/>
                </a:solidFill>
              </a:rPr>
              <a:t>İmalat mühendisliği programında başarılı olmak için, kişilerin temel fen bilimlerine yatkın olup, bu bilgileri imalat yöntemleri ile bağdaştırarak uygulamak için gerekli ilgi ve meraka sahip olmaları gereklidir.  </a:t>
            </a:r>
            <a:endParaRPr lang="tr-TR" sz="2000"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429264"/>
            <a:ext cx="8643998"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Bir İmalat Mühendisi imalat yapan her alanda görev alabilir. İmalat Mühendislerinin potansiyel çalışma alanları arasında başta otomotiv, uçak, beyaz eşya, elektronik malzeme ve demir-çelik</a:t>
            </a:r>
          </a:p>
          <a:p>
            <a:r>
              <a:rPr lang="tr-TR" sz="1600" dirty="0" smtClean="0">
                <a:solidFill>
                  <a:prstClr val="black"/>
                </a:solidFill>
              </a:rPr>
              <a:t>olmak üzere, bünyesinde imalat gerçekleşen daha birçok sektörü saymak mümkündür.</a:t>
            </a:r>
            <a:endParaRPr lang="tr-TR" sz="1600" dirty="0">
              <a:solidFill>
                <a:prstClr val="black"/>
              </a:solidFill>
            </a:endParaRPr>
          </a:p>
        </p:txBody>
      </p:sp>
      <p:pic>
        <p:nvPicPr>
          <p:cNvPr id="20482" name="Picture 2" descr="adsz1av.jpg"/>
          <p:cNvPicPr>
            <a:picLocks noGrp="1" noChangeAspect="1" noChangeArrowheads="1"/>
          </p:cNvPicPr>
          <p:nvPr>
            <p:ph idx="1"/>
          </p:nvPr>
        </p:nvPicPr>
        <p:blipFill>
          <a:blip r:embed="rId2"/>
          <a:stretch>
            <a:fillRect/>
          </a:stretch>
        </p:blipFill>
        <p:spPr bwMode="auto">
          <a:xfrm>
            <a:off x="6357950" y="1214422"/>
            <a:ext cx="2643206" cy="3643338"/>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İNGİLİZ DİL BİLİMİ- İNGİLİZ DİLİ VE EDEBİYETI- İNGİLİZCE ÖĞRETMENLİĞİ</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618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İngiliz Dil Biliminde; İngilizcenin yapısı ,grameri, kelimelerin kökenlerini diğer dillerle ilişkileri konularında eğitim ve araştırma yapar.</a:t>
            </a:r>
          </a:p>
          <a:p>
            <a:endParaRPr lang="tr-TR" sz="1500" dirty="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57562"/>
            <a:ext cx="5929354"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400" dirty="0" smtClean="0">
                <a:solidFill>
                  <a:prstClr val="black"/>
                </a:solidFill>
              </a:rPr>
              <a:t>Sözel yeteneği güçlü, yabancı dil öğrenmeye  istekli olmaları gerekmektedir. </a:t>
            </a:r>
          </a:p>
          <a:p>
            <a:endParaRPr lang="tr-TR" sz="1400" dirty="0" smtClean="0">
              <a:solidFill>
                <a:prstClr val="black"/>
              </a:solidFill>
            </a:endParaRPr>
          </a:p>
          <a:p>
            <a:endParaRPr lang="tr-TR" sz="1400" dirty="0" smtClean="0">
              <a:solidFill>
                <a:prstClr val="black"/>
              </a:solidFill>
            </a:endParaRPr>
          </a:p>
          <a:p>
            <a:endParaRPr lang="tr-TR" sz="1400" dirty="0" smtClean="0">
              <a:solidFill>
                <a:prstClr val="black"/>
              </a:solidFill>
            </a:endParaRPr>
          </a:p>
          <a:p>
            <a:endParaRPr lang="tr-TR" sz="1400" dirty="0" smtClean="0">
              <a:solidFill>
                <a:prstClr val="black"/>
              </a:solidFill>
            </a:endParaRPr>
          </a:p>
          <a:p>
            <a:endParaRPr lang="tr-TR" sz="1400" dirty="0" smtClean="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429264"/>
            <a:ext cx="8643998"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TRT, Kültür ve Turizm Bakanlığı, Milli Eğitim, Sanayi ve Ticaret Bakanlığı, elçilikler ve turizm şirketlerinde çalışabilirler, öğretmenlik sertifikası olanlar öğretmenlik yapabilirler. Mütercim-tercümanlık görevlerinde bulunabilirler. Okul ve büro ortamında; eğitimciler, yöneticiler, çevirmenler ve meslektaşlarıyla beraber çalışırlar. </a:t>
            </a:r>
            <a:endParaRPr lang="tr-TR" sz="1600" dirty="0">
              <a:solidFill>
                <a:prstClr val="black"/>
              </a:solidFill>
            </a:endParaRPr>
          </a:p>
        </p:txBody>
      </p:sp>
      <p:pic>
        <p:nvPicPr>
          <p:cNvPr id="20482" name="Picture 2" descr="adsz1av.jpg"/>
          <p:cNvPicPr>
            <a:picLocks noGrp="1" noChangeAspect="1" noChangeArrowheads="1"/>
          </p:cNvPicPr>
          <p:nvPr>
            <p:ph idx="1"/>
          </p:nvPr>
        </p:nvPicPr>
        <p:blipFill>
          <a:blip r:embed="rId2"/>
          <a:stretch>
            <a:fillRect/>
          </a:stretch>
        </p:blipFill>
        <p:spPr bwMode="auto">
          <a:xfrm>
            <a:off x="6357950" y="1214422"/>
            <a:ext cx="2643206" cy="3571900"/>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İNSAN KAYNAKLARI YÖNETİMİ </a:t>
            </a:r>
            <a:b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br>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BÖLÜMÜ</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571612"/>
            <a:ext cx="5857916"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Kamu ve özel sektörde insan kaynakları bölümlerinde, çalışanların işe alınmasından, planlanmasına, ücretlendirilmesinden değerlendirilmesine kadar tüm süreçleri planlayan ve yöneten, çalışma ortamındaki sosyal ilişkileri ve bunların toplumsal ve bireysel etkilerini inceleyen bireyler yetiştirmektir.</a:t>
            </a:r>
            <a:endParaRPr lang="tr-TR" sz="1600" dirty="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57562"/>
            <a:ext cx="5929354"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Ulusal ve uluslararası düzeyde araştırmalar yapabilecek ve bu bilgileri raporlayabilecek, uluslararası rekabette ve ulusal kalkınmada gerekli insan gücü politikalarını işletme düzeyinde ve ulusal düzeyde planlayabilme yetenek ve niteliklere sahip olunmalıdır</a:t>
            </a:r>
            <a:r>
              <a:rPr lang="tr-TR" sz="1400" dirty="0" smtClean="0">
                <a:solidFill>
                  <a:prstClr val="black"/>
                </a:solidFill>
              </a:rPr>
              <a:t>.</a:t>
            </a: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429264"/>
            <a:ext cx="8643998"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Çeşitli özel kurumlar ve kamu kurumlarıdır. Şirketlerin orta ve üst kademelerinde ihtiyaç duyulan yöneticileri seçen, firmaların politikalarını belirleyen, profesyonel eğitim ve danışmanlık şirketlerinde istihdam edilebilirler. İngilizce bilmek ve iyi derecede bilgisayar kullanmak gerekmektedir.</a:t>
            </a:r>
            <a:endParaRPr lang="tr-TR" sz="1600" dirty="0">
              <a:solidFill>
                <a:prstClr val="black"/>
              </a:solidFill>
            </a:endParaRPr>
          </a:p>
        </p:txBody>
      </p:sp>
      <p:pic>
        <p:nvPicPr>
          <p:cNvPr id="20482" name="Picture 2" descr="adsz1av.jpg"/>
          <p:cNvPicPr>
            <a:picLocks noGrp="1" noChangeAspect="1" noChangeArrowheads="1"/>
          </p:cNvPicPr>
          <p:nvPr>
            <p:ph idx="1"/>
          </p:nvPr>
        </p:nvPicPr>
        <p:blipFill>
          <a:blip r:embed="rId2"/>
          <a:stretch>
            <a:fillRect/>
          </a:stretch>
        </p:blipFill>
        <p:spPr bwMode="auto">
          <a:xfrm>
            <a:off x="6357950" y="1285860"/>
            <a:ext cx="2643206" cy="3286147"/>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İNŞAAT MÜHENDİSLİĞİ</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571612"/>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İnşaat mühendisliği programı, her türlü bina, baraj, havaalanı, köprü, yol, liman, kanalizasyon, su şebekesi vb. hizmet ve endüstri yapılarının planlanması, projelendirilmesi, yapımı ve denetimi konuları ile ilgili eğitim ve araştırma yapar.</a:t>
            </a:r>
            <a:endParaRPr lang="tr-TR" sz="1600" dirty="0">
              <a:solidFill>
                <a:prstClr val="black"/>
              </a:solidFill>
            </a:endParaRPr>
          </a:p>
        </p:txBody>
      </p:sp>
      <p:sp>
        <p:nvSpPr>
          <p:cNvPr id="10" name="9 Metin kutusu"/>
          <p:cNvSpPr txBox="1"/>
          <p:nvPr/>
        </p:nvSpPr>
        <p:spPr>
          <a:xfrm>
            <a:off x="285720" y="2714620"/>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071810"/>
            <a:ext cx="5929354" cy="126188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900" dirty="0" smtClean="0">
                <a:solidFill>
                  <a:prstClr val="black"/>
                </a:solidFill>
              </a:rPr>
              <a:t>İnşaat mühendisliği alanında çalışmak isteyen bir kimsenin sayısal akıl yürütme, uzay ilişkilerini görebilme gücüne sahip; matematiğe, fiziğe, ekonomiye ilgili ve bu alanda iyi yetişmiş bir kimse olması gereklidir. </a:t>
            </a:r>
          </a:p>
        </p:txBody>
      </p:sp>
      <p:sp>
        <p:nvSpPr>
          <p:cNvPr id="12" name="11 Metin kutusu"/>
          <p:cNvSpPr txBox="1"/>
          <p:nvPr/>
        </p:nvSpPr>
        <p:spPr>
          <a:xfrm>
            <a:off x="285720" y="4572008"/>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000636"/>
            <a:ext cx="8643998"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İnşaat mühendisliği çalışmalarının önemli bir bölümü büroda gerçekleştirilirse de, bir bölümü </a:t>
            </a:r>
          </a:p>
          <a:p>
            <a:r>
              <a:rPr lang="tr-TR" sz="1600" dirty="0" smtClean="0">
                <a:solidFill>
                  <a:prstClr val="black"/>
                </a:solidFill>
              </a:rPr>
              <a:t>uygulama alanında yer alır. Bu nedenle, inşaat mühendislerinin bazıları büroda, bazıları şantiyede, pek çoğu da her iki alanda görev yaparlar. Ülkemizde inşaat mühendisleri, Bayındırlık ve İskân, Orman, Tarım ve Köyişleri, Enerji ve Tabii Kaynaklar, Ulaştırma Bakanlıklarında, DSİ ve Karayolları Genel Müdürlüklerinde, kamu iktisadi teşekküllerinde görev almakta, bir kısmı ise serbest çalışmaktadır. İnşaat mühendisleri müteahhit olarak serbest de çalışabilirler. </a:t>
            </a:r>
            <a:endParaRPr lang="tr-TR" sz="1600" dirty="0">
              <a:solidFill>
                <a:prstClr val="black"/>
              </a:solidFill>
            </a:endParaRPr>
          </a:p>
        </p:txBody>
      </p:sp>
      <p:pic>
        <p:nvPicPr>
          <p:cNvPr id="20482" name="Picture 2" descr="adsz1av.jpg"/>
          <p:cNvPicPr>
            <a:picLocks noGrp="1" noChangeAspect="1" noChangeArrowheads="1"/>
          </p:cNvPicPr>
          <p:nvPr>
            <p:ph idx="1"/>
          </p:nvPr>
        </p:nvPicPr>
        <p:blipFill>
          <a:blip r:embed="rId2"/>
          <a:stretch>
            <a:fillRect/>
          </a:stretch>
        </p:blipFill>
        <p:spPr bwMode="auto">
          <a:xfrm>
            <a:off x="6357950" y="1214422"/>
            <a:ext cx="2643206" cy="3286148"/>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İSTATİSTİK- İSTATİSTİK VE BİLGİSAYAR BİLİMLERİ</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571612"/>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İstatistik programı, belli bir alanda veri toplama, bu verileri çözümleme ve yorumlama yöntemleri konusunda araştırma ve eğitim yapar. </a:t>
            </a:r>
            <a:endParaRPr lang="tr-TR" sz="2000" dirty="0">
              <a:solidFill>
                <a:prstClr val="black"/>
              </a:solidFill>
            </a:endParaRPr>
          </a:p>
        </p:txBody>
      </p:sp>
      <p:sp>
        <p:nvSpPr>
          <p:cNvPr id="10" name="9 Metin kutusu"/>
          <p:cNvSpPr txBox="1"/>
          <p:nvPr/>
        </p:nvSpPr>
        <p:spPr>
          <a:xfrm>
            <a:off x="285720" y="2714620"/>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071810"/>
            <a:ext cx="5929354"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İstatistik programına girmek isteyenler matematiğe yetenekli ve ilgili; matematiksel kavramlar üzerinde düşünebilen, alanda yeni yollar aramaya hevesli, bilimsel tutuma sahip olmalıdırlar. Sabır, ayrıntılarla uğraşmaktan bıkmama, yılmama gibi kişilik özelliklerine sahip olanlar bu alanda başarılı olabilirler. </a:t>
            </a:r>
          </a:p>
        </p:txBody>
      </p:sp>
      <p:sp>
        <p:nvSpPr>
          <p:cNvPr id="12" name="11 Metin kutusu"/>
          <p:cNvSpPr txBox="1"/>
          <p:nvPr/>
        </p:nvSpPr>
        <p:spPr>
          <a:xfrm>
            <a:off x="285720" y="4786322"/>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143512"/>
            <a:ext cx="8643998" cy="160043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İstatistik programı mezunları genellikle şu üç alanda çalışmaktadırlar: Öğretim, araştırma ve </a:t>
            </a:r>
          </a:p>
          <a:p>
            <a:r>
              <a:rPr lang="tr-TR" sz="1600" dirty="0" smtClean="0">
                <a:solidFill>
                  <a:prstClr val="black"/>
                </a:solidFill>
              </a:rPr>
              <a:t>uygulama. Bunlardan ilk ikisi genellikle kuramsal istatistik alanına girer ve bu alana ilgi </a:t>
            </a:r>
          </a:p>
          <a:p>
            <a:r>
              <a:rPr lang="tr-TR" sz="1600" dirty="0" smtClean="0">
                <a:solidFill>
                  <a:prstClr val="black"/>
                </a:solidFill>
              </a:rPr>
              <a:t>duyanlar genellikle üniversitelerde öğretim elemanı olarak çalışabilirler. Uygulamalı </a:t>
            </a:r>
          </a:p>
          <a:p>
            <a:r>
              <a:rPr lang="tr-TR" sz="1600" dirty="0" smtClean="0">
                <a:solidFill>
                  <a:prstClr val="black"/>
                </a:solidFill>
              </a:rPr>
              <a:t>istatistikçiler sosyal ve politik bilimler, tıp, eğitim, doğal bilimler, endüstriyel faaliyetler vb. </a:t>
            </a:r>
          </a:p>
          <a:p>
            <a:r>
              <a:rPr lang="tr-TR" sz="1600" dirty="0" smtClean="0">
                <a:solidFill>
                  <a:prstClr val="black"/>
                </a:solidFill>
              </a:rPr>
              <a:t>alanlarda sayısal verilerin toplanması, çözümlenmesi ve buna dayanarak geleceğe ilişkin </a:t>
            </a:r>
          </a:p>
          <a:p>
            <a:r>
              <a:rPr lang="tr-TR" sz="1600" dirty="0" smtClean="0">
                <a:solidFill>
                  <a:prstClr val="black"/>
                </a:solidFill>
              </a:rPr>
              <a:t>tahminler yapılması ile ilgili konularda çalışırlar. </a:t>
            </a:r>
            <a:endParaRPr lang="tr-TR" sz="1600" dirty="0">
              <a:solidFill>
                <a:prstClr val="black"/>
              </a:solidFill>
            </a:endParaRPr>
          </a:p>
        </p:txBody>
      </p:sp>
      <p:pic>
        <p:nvPicPr>
          <p:cNvPr id="20482" name="Picture 2" descr="adsz1av.jpg"/>
          <p:cNvPicPr>
            <a:picLocks noGrp="1" noChangeAspect="1" noChangeArrowheads="1"/>
          </p:cNvPicPr>
          <p:nvPr>
            <p:ph idx="1"/>
          </p:nvPr>
        </p:nvPicPr>
        <p:blipFill>
          <a:blip r:embed="rId2"/>
          <a:stretch>
            <a:fillRect/>
          </a:stretch>
        </p:blipFill>
        <p:spPr bwMode="auto">
          <a:xfrm>
            <a:off x="6286512" y="1285860"/>
            <a:ext cx="2714644" cy="3429024"/>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İŞİTME ENGELLİLER ÖĞRETMENLİĞİ</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571612"/>
            <a:ext cx="5857916" cy="95410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800" dirty="0" smtClean="0">
                <a:solidFill>
                  <a:prstClr val="black"/>
                </a:solidFill>
              </a:rPr>
              <a:t>İşitme engellilerin eğitimde görev alacak öğretmenleri yetiştirmektir.</a:t>
            </a:r>
            <a:endParaRPr lang="tr-TR" sz="2800" dirty="0">
              <a:solidFill>
                <a:prstClr val="black"/>
              </a:solidFill>
            </a:endParaRPr>
          </a:p>
        </p:txBody>
      </p:sp>
      <p:sp>
        <p:nvSpPr>
          <p:cNvPr id="10" name="9 Metin kutusu"/>
          <p:cNvSpPr txBox="1"/>
          <p:nvPr/>
        </p:nvSpPr>
        <p:spPr>
          <a:xfrm>
            <a:off x="285720" y="2714620"/>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14282" y="3071810"/>
            <a:ext cx="5929354" cy="123110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2000" dirty="0" smtClean="0">
                <a:solidFill>
                  <a:prstClr val="black"/>
                </a:solidFill>
              </a:rPr>
              <a:t>Bölümü seçmek isteyenlerin sabırlı anlayışlı,çocukları seven,özverili ve yardımı ilke edinmiş olmaları gerekmektedir</a:t>
            </a:r>
            <a:r>
              <a:rPr lang="tr-TR" sz="1600" dirty="0" smtClean="0">
                <a:solidFill>
                  <a:prstClr val="black"/>
                </a:solidFill>
              </a:rPr>
              <a:t>.</a:t>
            </a:r>
            <a:endParaRPr lang="tr-TR" sz="1400" dirty="0" smtClean="0">
              <a:solidFill>
                <a:prstClr val="black"/>
              </a:solidFill>
            </a:endParaRPr>
          </a:p>
          <a:p>
            <a:endParaRPr lang="tr-TR" sz="1400" dirty="0" smtClean="0">
              <a:solidFill>
                <a:prstClr val="black"/>
              </a:solidFill>
            </a:endParaRPr>
          </a:p>
        </p:txBody>
      </p:sp>
      <p:sp>
        <p:nvSpPr>
          <p:cNvPr id="12" name="11 Metin kutusu"/>
          <p:cNvSpPr txBox="1"/>
          <p:nvPr/>
        </p:nvSpPr>
        <p:spPr>
          <a:xfrm>
            <a:off x="285720" y="4786322"/>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143512"/>
            <a:ext cx="864399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Mezunlar bu özür türü ile ilgili, eğitim kurumlarında ve hastanelerde uzman olarak görev yapabilirler.</a:t>
            </a:r>
          </a:p>
          <a:p>
            <a:endParaRPr lang="tr-TR" sz="1600" dirty="0" smtClean="0">
              <a:solidFill>
                <a:prstClr val="black"/>
              </a:solidFill>
            </a:endParaRPr>
          </a:p>
          <a:p>
            <a:endParaRPr lang="tr-TR" sz="1600" dirty="0" smtClean="0">
              <a:solidFill>
                <a:prstClr val="black"/>
              </a:solidFill>
            </a:endParaRPr>
          </a:p>
          <a:p>
            <a:endParaRPr lang="tr-TR" sz="1600" dirty="0" smtClean="0">
              <a:solidFill>
                <a:prstClr val="black"/>
              </a:solidFill>
            </a:endParaRPr>
          </a:p>
        </p:txBody>
      </p:sp>
      <p:pic>
        <p:nvPicPr>
          <p:cNvPr id="20482" name="Picture 2" descr="adsz1av.jpg"/>
          <p:cNvPicPr>
            <a:picLocks noGrp="1" noChangeAspect="1" noChangeArrowheads="1"/>
          </p:cNvPicPr>
          <p:nvPr>
            <p:ph idx="1"/>
          </p:nvPr>
        </p:nvPicPr>
        <p:blipFill>
          <a:blip r:embed="rId2"/>
          <a:stretch>
            <a:fillRect/>
          </a:stretch>
        </p:blipFill>
        <p:spPr bwMode="auto">
          <a:xfrm>
            <a:off x="6286512" y="1214422"/>
            <a:ext cx="2714644" cy="3500462"/>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İŞLETME- İŞLETME (A.Ö)</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571612"/>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İşletme programı, tükenebilir kaynakların insanların ihtiyaçlarını karşılamak için en etkin biçimde kullanılması, bu kaynakların artırılması ve üretilen mal ve hizmetlerin bölüşümü ile ilgili konularda eğitim ve araştırma yapar</a:t>
            </a:r>
            <a:r>
              <a:rPr lang="tr-TR" sz="1200" dirty="0" smtClean="0">
                <a:solidFill>
                  <a:prstClr val="black"/>
                </a:solidFill>
              </a:rPr>
              <a:t>.</a:t>
            </a:r>
            <a:endParaRPr lang="tr-TR" sz="1200" dirty="0">
              <a:solidFill>
                <a:prstClr val="black"/>
              </a:solidFill>
            </a:endParaRPr>
          </a:p>
        </p:txBody>
      </p:sp>
      <p:sp>
        <p:nvSpPr>
          <p:cNvPr id="10" name="9 Metin kutusu"/>
          <p:cNvSpPr txBox="1"/>
          <p:nvPr/>
        </p:nvSpPr>
        <p:spPr>
          <a:xfrm>
            <a:off x="285720" y="2714620"/>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071810"/>
            <a:ext cx="5857916" cy="153888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Bu alanda öğrenim yapmak isteyenlerin akademik yeteneğin yanı sıra, sayısal düşünme yeteneğine de sahip olmaları beklenir. Başarılı olabilmek için her şeyden önce araştırma, inceleme yapmayı, yönetim ve idari alanlarda çalışmayı sevmek önemlidir. Yaratıcılık da bu alanda başarıyı artıran bir özelliktir</a:t>
            </a:r>
            <a:endParaRPr lang="tr-TR" sz="1400" dirty="0" smtClean="0">
              <a:solidFill>
                <a:prstClr val="black"/>
              </a:solidFill>
            </a:endParaRPr>
          </a:p>
          <a:p>
            <a:endParaRPr lang="tr-TR" sz="1400" dirty="0" smtClean="0">
              <a:solidFill>
                <a:prstClr val="black"/>
              </a:solidFill>
            </a:endParaRPr>
          </a:p>
        </p:txBody>
      </p:sp>
      <p:sp>
        <p:nvSpPr>
          <p:cNvPr id="12" name="11 Metin kutusu"/>
          <p:cNvSpPr txBox="1"/>
          <p:nvPr/>
        </p:nvSpPr>
        <p:spPr>
          <a:xfrm>
            <a:off x="285720" y="4786322"/>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143512"/>
            <a:ext cx="8643998" cy="110799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Mezunlar çok çeşitli alanlarda iş bulabilmekle birlikte, ise de son yıllarda en çok bankalar ile </a:t>
            </a:r>
          </a:p>
          <a:p>
            <a:r>
              <a:rPr lang="tr-TR" sz="1600" dirty="0" smtClean="0">
                <a:solidFill>
                  <a:prstClr val="black"/>
                </a:solidFill>
              </a:rPr>
              <a:t>eğitim ve araştırma kurumlarında istihdam edilmektedirler.</a:t>
            </a:r>
          </a:p>
          <a:p>
            <a:endParaRPr lang="tr-TR" sz="1600" dirty="0" smtClean="0">
              <a:solidFill>
                <a:prstClr val="black"/>
              </a:solidFill>
            </a:endParaRPr>
          </a:p>
          <a:p>
            <a:endParaRPr lang="tr-TR" sz="1600" dirty="0" smtClean="0">
              <a:solidFill>
                <a:prstClr val="black"/>
              </a:solidFill>
            </a:endParaRPr>
          </a:p>
        </p:txBody>
      </p:sp>
      <p:pic>
        <p:nvPicPr>
          <p:cNvPr id="20482" name="Picture 2" descr="adsz1av.jpg"/>
          <p:cNvPicPr>
            <a:picLocks noGrp="1" noChangeAspect="1" noChangeArrowheads="1"/>
          </p:cNvPicPr>
          <p:nvPr>
            <p:ph idx="1"/>
          </p:nvPr>
        </p:nvPicPr>
        <p:blipFill>
          <a:blip r:embed="rId2"/>
          <a:stretch>
            <a:fillRect/>
          </a:stretch>
        </p:blipFill>
        <p:spPr bwMode="auto">
          <a:xfrm>
            <a:off x="6286512" y="1214422"/>
            <a:ext cx="2714644" cy="342902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SOSYAL HİZMET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Sıkıntı içindeki insanların toplumda kendilerine sağlanan olanakları ve kendilerinin halen sahip oldukları olanakları en iyi şekilde kullanabilmelerine yardım etme yöntemleri konusunda eğitim ve araştırma yapar.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87743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Kişisel ve toplumsal sorunlara derin ilgi duyan ve devamlı olarak kendini ve sosyal anlayışını geliştirecek bir meslek arayan kişiler için sosyal hizmet alanı ilginç ve doyurucu olabilir. Sosyal hizmet, anlayışlı, insanların refahına ilgi duyan, liderlik özelliklerine sahip kişiler için çeşitli ve yeni olanaklar sağlayan bir meslektir .</a:t>
            </a:r>
            <a:r>
              <a:rPr lang="tr-TR" dirty="0" smtClean="0">
                <a:solidFill>
                  <a:prstClr val="black"/>
                </a:solidFill>
              </a:rPr>
              <a:t/>
            </a:r>
            <a:br>
              <a:rPr lang="tr-TR" dirty="0" smtClean="0">
                <a:solidFill>
                  <a:prstClr val="black"/>
                </a:solidFill>
              </a:rPr>
            </a:b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60043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Sosyal çalışmacılar, Sağlık Bakanlığında, Milli Eğitim Bakanlığında, Çalışma ve Sosyal Güvenlik Bakanlığında, Sosyal Hizmetler ve Çocuk Esirgeme Kurumunda, SGK DA, İş ve İşçi Bulma Kurumunda, DPT'de, sosyal hizmet il müdürlüklerinde, rehabilitasyon merkezlerinde, çocuk yuvalarında, yetiştirme yurtlarında, kreş ve gündüz bakımevlerinde, huzurevlerinde, ıslahevlerinde,cezaevlerinde, nüfus planlaması ile ilgili kuruluşlarda çalışabilirler.</a:t>
            </a:r>
            <a:endParaRPr lang="tr-TR" sz="1600" b="1" dirty="0">
              <a:solidFill>
                <a:prstClr val="black"/>
              </a:solidFill>
            </a:endParaRPr>
          </a:p>
          <a:p>
            <a:endParaRPr lang="tr-TR" b="1" dirty="0">
              <a:solidFill>
                <a:prstClr val="black"/>
              </a:solidFill>
            </a:endParaRPr>
          </a:p>
        </p:txBody>
      </p:sp>
      <p:pic>
        <p:nvPicPr>
          <p:cNvPr id="134146" name="Picture 2" descr="http://www.denizli.gov.tr/web/webvalilik2/images/23.jpg"/>
          <p:cNvPicPr>
            <a:picLocks noGrp="1" noChangeAspect="1" noChangeArrowheads="1"/>
          </p:cNvPicPr>
          <p:nvPr>
            <p:ph idx="1"/>
          </p:nvPr>
        </p:nvPicPr>
        <p:blipFill>
          <a:blip r:embed="rId2"/>
          <a:srcRect/>
          <a:stretch>
            <a:fillRect/>
          </a:stretch>
        </p:blipFill>
        <p:spPr bwMode="auto">
          <a:xfrm>
            <a:off x="6307138" y="1285861"/>
            <a:ext cx="2694018" cy="3500462"/>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İŞLETME MÜHENDİSLİĞİ </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14422"/>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571612"/>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İşletmelerin teknik kadroları ile sosyal bilimler eğitimi görmüş işletmeci kadroları arasındaki bağı kurabilecek yönetim elemanları yetiştirme amacına yönelik eğitim ve araştırma yapar. </a:t>
            </a:r>
            <a:r>
              <a:rPr lang="tr-TR" sz="1200" dirty="0" smtClean="0">
                <a:solidFill>
                  <a:prstClr val="black"/>
                </a:solidFill>
              </a:rPr>
              <a:t/>
            </a:r>
            <a:br>
              <a:rPr lang="tr-TR" sz="1200" dirty="0" smtClean="0">
                <a:solidFill>
                  <a:prstClr val="black"/>
                </a:solidFill>
              </a:rPr>
            </a:br>
            <a:endParaRPr lang="tr-TR" sz="1200" dirty="0">
              <a:solidFill>
                <a:prstClr val="black"/>
              </a:solidFill>
            </a:endParaRPr>
          </a:p>
        </p:txBody>
      </p:sp>
      <p:sp>
        <p:nvSpPr>
          <p:cNvPr id="10" name="9 Metin kutusu"/>
          <p:cNvSpPr txBox="1"/>
          <p:nvPr/>
        </p:nvSpPr>
        <p:spPr>
          <a:xfrm>
            <a:off x="285720" y="2714620"/>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071810"/>
            <a:ext cx="5857916" cy="129266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Üstün bir genel akademik yeteneğin yanı sıra, özellikle sayısal düşünme yeteneğine sahip, matematik, fizik, kimya gibi temel fen, sosyoloji ve psikoloji gibi sosyal bilim derslerinde başarılı olması gerekir. </a:t>
            </a:r>
            <a:r>
              <a:rPr lang="tr-TR" sz="1400" dirty="0" smtClean="0">
                <a:solidFill>
                  <a:prstClr val="black"/>
                </a:solidFill>
              </a:rPr>
              <a:t/>
            </a:r>
            <a:br>
              <a:rPr lang="tr-TR" sz="1400" dirty="0" smtClean="0">
                <a:solidFill>
                  <a:prstClr val="black"/>
                </a:solidFill>
              </a:rPr>
            </a:br>
            <a:endParaRPr lang="tr-TR" sz="1400" dirty="0" smtClean="0">
              <a:solidFill>
                <a:prstClr val="black"/>
              </a:solidFill>
            </a:endParaRPr>
          </a:p>
        </p:txBody>
      </p:sp>
      <p:sp>
        <p:nvSpPr>
          <p:cNvPr id="12" name="11 Metin kutusu"/>
          <p:cNvSpPr txBox="1"/>
          <p:nvPr/>
        </p:nvSpPr>
        <p:spPr>
          <a:xfrm>
            <a:off x="285720" y="4786322"/>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143512"/>
            <a:ext cx="864399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"İşletme Mühendisi" unvanı verilir. Ülkemiz hızlı bir sanayileşme süreci içindedir. Bu süreç işletme mühendisi ihtiyacının artmasına neden olmaktadır. Özellikle kamu iktisadi teşekküllerine bağlı büyük işletmelerde, özel sektörün büyük fabrikalarında üretim faaliyetleriyle işletme faaliyetlerinin koordinasyonunu sağlayan işletme mühendislerine gelecekte duyulan gereksinme daha da artacaktır. Bu nedenle, mezunların iş bulma olanakları oldukça geniştir.  </a:t>
            </a:r>
          </a:p>
        </p:txBody>
      </p:sp>
      <p:pic>
        <p:nvPicPr>
          <p:cNvPr id="20482" name="Picture 2" descr="adsz1av.jpg"/>
          <p:cNvPicPr>
            <a:picLocks noGrp="1" noChangeAspect="1" noChangeArrowheads="1"/>
          </p:cNvPicPr>
          <p:nvPr>
            <p:ph idx="1"/>
          </p:nvPr>
        </p:nvPicPr>
        <p:blipFill>
          <a:blip r:embed="rId2"/>
          <a:stretch>
            <a:fillRect/>
          </a:stretch>
        </p:blipFill>
        <p:spPr bwMode="auto">
          <a:xfrm>
            <a:off x="6286512" y="1214422"/>
            <a:ext cx="2714644" cy="3429024"/>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JEOFİZİK MÜHENDİSLİĞİ</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142984"/>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500175"/>
            <a:ext cx="5857916" cy="160043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400" dirty="0" smtClean="0">
                <a:solidFill>
                  <a:prstClr val="black"/>
                </a:solidFill>
              </a:rPr>
              <a:t>Jeofizik mühendisliği programı petrol, her çeşit maden ve endüstriyel minerallerin aranması, bulunan rezervlerin özelliklerinin saptanması ve maden mühendisleri tarafından işletilmeye başlanıncaya kadar jeoloji mühendisleri ile işbirliği ile arazi çalışmaları yapılması, ayrıca yeraltı suyu ve jeotermal enerji araştırmaları ile baraj, demiryolu, karayolu ve havaalanlarının zemin etütleri ve deprem ile ilgili konularda eğitim ve araştırma etkinliklerini yürütür.</a:t>
            </a:r>
            <a:endParaRPr lang="tr-TR" sz="1400" dirty="0">
              <a:solidFill>
                <a:prstClr val="black"/>
              </a:solidFill>
            </a:endParaRPr>
          </a:p>
        </p:txBody>
      </p:sp>
      <p:sp>
        <p:nvSpPr>
          <p:cNvPr id="10" name="9 Metin kutusu"/>
          <p:cNvSpPr txBox="1"/>
          <p:nvPr/>
        </p:nvSpPr>
        <p:spPr>
          <a:xfrm>
            <a:off x="285720" y="3071810"/>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500439"/>
            <a:ext cx="5857916" cy="116955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400" dirty="0" smtClean="0">
                <a:solidFill>
                  <a:prstClr val="black"/>
                </a:solidFill>
              </a:rPr>
              <a:t>Jeofizik mühendisliği programına girmek isteyenlerin, normalin üzerinde bir genel akademik yeteneğe sahip, temel bilimlere ilgili ve bu alanda başarılı, açık havada çalışmaktan hoşlanan, bedence güçlü kimseler olmaları gerekir. </a:t>
            </a:r>
          </a:p>
          <a:p>
            <a:endParaRPr lang="tr-TR" sz="1400" dirty="0" smtClean="0">
              <a:solidFill>
                <a:prstClr val="black"/>
              </a:solidFill>
            </a:endParaRPr>
          </a:p>
        </p:txBody>
      </p:sp>
      <p:sp>
        <p:nvSpPr>
          <p:cNvPr id="12" name="11 Metin kutusu"/>
          <p:cNvSpPr txBox="1"/>
          <p:nvPr/>
        </p:nvSpPr>
        <p:spPr>
          <a:xfrm>
            <a:off x="285720" y="4786322"/>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143512"/>
            <a:ext cx="864399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Jeofizik mühendisleri, Maden Tetkik Arama, Türkiye Petrolleri Anonim Ortaklığı, Devlet Su </a:t>
            </a:r>
          </a:p>
          <a:p>
            <a:r>
              <a:rPr lang="tr-TR" sz="1600" dirty="0" smtClean="0">
                <a:solidFill>
                  <a:prstClr val="black"/>
                </a:solidFill>
              </a:rPr>
              <a:t>İşleri, Etibank Genel Müdürlüğü, Türkiye Kömür İşletmeleri, Elektrik İşleri Etüt İdaresi, </a:t>
            </a:r>
          </a:p>
          <a:p>
            <a:r>
              <a:rPr lang="tr-TR" sz="1600" dirty="0" smtClean="0">
                <a:solidFill>
                  <a:prstClr val="black"/>
                </a:solidFill>
              </a:rPr>
              <a:t>Toprak-Su, Yol-Su-Elektrik Kurumu, yabancı petrol şirketleri, özel maden ve sondaj şirketleri </a:t>
            </a:r>
          </a:p>
          <a:p>
            <a:r>
              <a:rPr lang="tr-TR" sz="1600" dirty="0" smtClean="0">
                <a:solidFill>
                  <a:prstClr val="black"/>
                </a:solidFill>
              </a:rPr>
              <a:t>ile büyük şehir belediyelerinde çalışmaktadırlar.</a:t>
            </a:r>
          </a:p>
          <a:p>
            <a:endParaRPr lang="tr-TR" sz="1600" dirty="0" smtClean="0">
              <a:solidFill>
                <a:prstClr val="black"/>
              </a:solidFill>
            </a:endParaRPr>
          </a:p>
        </p:txBody>
      </p:sp>
      <p:pic>
        <p:nvPicPr>
          <p:cNvPr id="20482" name="Picture 2" descr="adsz1av.jpg"/>
          <p:cNvPicPr>
            <a:picLocks noGrp="1" noChangeAspect="1" noChangeArrowheads="1"/>
          </p:cNvPicPr>
          <p:nvPr>
            <p:ph idx="1"/>
          </p:nvPr>
        </p:nvPicPr>
        <p:blipFill>
          <a:blip r:embed="rId2"/>
          <a:stretch>
            <a:fillRect/>
          </a:stretch>
        </p:blipFill>
        <p:spPr bwMode="auto">
          <a:xfrm>
            <a:off x="6286512" y="1142984"/>
            <a:ext cx="2714644" cy="3571900"/>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JEOLOJİ MÜHENDİSLİĞİ</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142984"/>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500175"/>
            <a:ext cx="5857916" cy="116955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400" dirty="0" smtClean="0">
                <a:solidFill>
                  <a:prstClr val="black"/>
                </a:solidFill>
              </a:rPr>
              <a:t>Jeoloji, yerkürenin başlangıcından bugüne kadar geçirdiği yapısal değişmeleri, yerkabuğunun yüzeyinin ve altının bugünkü durumunu inceler. Jeoloji mühendisliği bölümü jeoloji biliminin sağladığı bilgilerin mühendislik alanına uygulamasına ilişkin kuram ve yöntemler konusunda eğitim ve araştırma yapar</a:t>
            </a:r>
            <a:endParaRPr lang="tr-TR" sz="1400" dirty="0">
              <a:solidFill>
                <a:prstClr val="black"/>
              </a:solidFill>
            </a:endParaRPr>
          </a:p>
        </p:txBody>
      </p:sp>
      <p:sp>
        <p:nvSpPr>
          <p:cNvPr id="10" name="9 Metin kutusu"/>
          <p:cNvSpPr txBox="1"/>
          <p:nvPr/>
        </p:nvSpPr>
        <p:spPr>
          <a:xfrm>
            <a:off x="285720" y="3071810"/>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500439"/>
            <a:ext cx="5857916" cy="116955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400" dirty="0" smtClean="0">
                <a:solidFill>
                  <a:prstClr val="black"/>
                </a:solidFill>
              </a:rPr>
              <a:t>Jeoloji mühendisliği alanında çalışacak kişinin üstün bir akademik yeteneğe sahip, jeoloji, fizik, kimya, matematik, coğrafya ve ekonomiye ilgili ve bu alanlarda başarılı, açık havada çalışmaktan hoşlanan bir kimse olması gerekir</a:t>
            </a:r>
          </a:p>
          <a:p>
            <a:endParaRPr lang="tr-TR" sz="1400" dirty="0" smtClean="0">
              <a:solidFill>
                <a:prstClr val="black"/>
              </a:solidFill>
            </a:endParaRPr>
          </a:p>
        </p:txBody>
      </p:sp>
      <p:sp>
        <p:nvSpPr>
          <p:cNvPr id="12" name="11 Metin kutusu"/>
          <p:cNvSpPr txBox="1"/>
          <p:nvPr/>
        </p:nvSpPr>
        <p:spPr>
          <a:xfrm>
            <a:off x="285720" y="4786322"/>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143512"/>
            <a:ext cx="8643998"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Bu alanda yetişenlerin büyük bir bölümü kamu kuruluşlarında, pek azı ise özel sektörde çalışmaktadır. Jeoloji mühendislerinin çalıştığı belli başlı kuruluşlar şunlardır: MTA, DSİ, İller Bankası, Etibank, TKİ, Devlet Karayolları, Yol-Su Elektrik Kurumu, Deprem Araştırma Enstitüsü ve özel sektör de seramik ve cam fabrikalarıdır. </a:t>
            </a:r>
          </a:p>
        </p:txBody>
      </p:sp>
      <p:pic>
        <p:nvPicPr>
          <p:cNvPr id="20482" name="Picture 2" descr="adsz1av.jpg"/>
          <p:cNvPicPr>
            <a:picLocks noGrp="1" noChangeAspect="1" noChangeArrowheads="1"/>
          </p:cNvPicPr>
          <p:nvPr>
            <p:ph idx="1"/>
          </p:nvPr>
        </p:nvPicPr>
        <p:blipFill>
          <a:blip r:embed="rId2"/>
          <a:stretch>
            <a:fillRect/>
          </a:stretch>
        </p:blipFill>
        <p:spPr bwMode="auto">
          <a:xfrm>
            <a:off x="6286512" y="1142984"/>
            <a:ext cx="2714644" cy="3571900"/>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KAMU YÖNETİMİ</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142984"/>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500175"/>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Kamu yönetimi programının amacı devlet teşkilatının çeşitli kademelerinde sistemin ekonomik ve sosyal yönden gelişmesinden sorumlu elemanları yetiştirmek ve bu konuda araştırma yapmaktır</a:t>
            </a:r>
            <a:endParaRPr lang="tr-TR" sz="1600" dirty="0">
              <a:solidFill>
                <a:prstClr val="black"/>
              </a:solidFill>
            </a:endParaRPr>
          </a:p>
        </p:txBody>
      </p:sp>
      <p:sp>
        <p:nvSpPr>
          <p:cNvPr id="10" name="9 Metin kutusu"/>
          <p:cNvSpPr txBox="1"/>
          <p:nvPr/>
        </p:nvSpPr>
        <p:spPr>
          <a:xfrm>
            <a:off x="285720" y="2643182"/>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071810"/>
            <a:ext cx="5857916" cy="160043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400" dirty="0" smtClean="0">
                <a:solidFill>
                  <a:prstClr val="black"/>
                </a:solidFill>
              </a:rPr>
              <a:t>Bu alanda çalışmak isteyenlerin üstün bir genel akademik yeteneğe sahip, düşüncelerini yazılı ya da sözlü olarak ifade edebilen, sosyoloji, psikoloji, mantık, felsefe ve tarihe meraklı ve bu alanlarda iyi yetişmiş kimseler olmaları gerekir. Ayrıca, halkla ve üst makamlarla devamlı etkileşim halinde çalışan yöneticilerin sağlam bir mantığa, inandırma gücüne, insan davranışlarının nedenlerini algılama yeteneklerine sahip olması beklenir. </a:t>
            </a:r>
            <a:br>
              <a:rPr lang="tr-TR" sz="1400" dirty="0" smtClean="0">
                <a:solidFill>
                  <a:prstClr val="black"/>
                </a:solidFill>
              </a:rPr>
            </a:br>
            <a:endParaRPr lang="tr-TR" sz="1400" dirty="0" smtClean="0">
              <a:solidFill>
                <a:prstClr val="black"/>
              </a:solidFill>
            </a:endParaRPr>
          </a:p>
        </p:txBody>
      </p:sp>
      <p:sp>
        <p:nvSpPr>
          <p:cNvPr id="12" name="11 Metin kutusu"/>
          <p:cNvSpPr txBox="1"/>
          <p:nvPr/>
        </p:nvSpPr>
        <p:spPr>
          <a:xfrm>
            <a:off x="285720" y="4786322"/>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143512"/>
            <a:ext cx="864399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Üniversitelerin kamu yönetimini bitirenler çalıştıkları kurumda pozisyonlarına göre "Kaymakam", "Müfettiş", "Yönetici" gibi unvanlar alırlar. Devlet sektöründe çalışan kamu yöneticisi, hükümet tarafından, uygulanmak üzere gönderilen kanun ve emirlerin ilgili dairelere iletilmesini ve bunların uygulanmasına sağlar; yanlış ve eksik uygulama olup olmadığını denetler, halkın dilek ve şikayetlerini dinler, ilgili yerlere havale eder.</a:t>
            </a:r>
          </a:p>
        </p:txBody>
      </p:sp>
      <p:pic>
        <p:nvPicPr>
          <p:cNvPr id="20482" name="Picture 2" descr="adsz1av.jpg"/>
          <p:cNvPicPr>
            <a:picLocks noGrp="1" noChangeAspect="1" noChangeArrowheads="1"/>
          </p:cNvPicPr>
          <p:nvPr>
            <p:ph idx="1"/>
          </p:nvPr>
        </p:nvPicPr>
        <p:blipFill>
          <a:blip r:embed="rId2"/>
          <a:stretch>
            <a:fillRect/>
          </a:stretch>
        </p:blipFill>
        <p:spPr bwMode="auto">
          <a:xfrm>
            <a:off x="6286512" y="1142984"/>
            <a:ext cx="2714644" cy="3571900"/>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4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KENTSEL TASARIM VE PEYZAJ MİMARLIĞI</a:t>
            </a:r>
            <a:endParaRPr lang="tr-TR" sz="24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286512" y="1071546"/>
            <a:ext cx="2758953" cy="3929089"/>
          </a:xfrm>
        </p:spPr>
        <p:style>
          <a:lnRef idx="3">
            <a:schemeClr val="lt1"/>
          </a:lnRef>
          <a:fillRef idx="1">
            <a:schemeClr val="accent1"/>
          </a:fillRef>
          <a:effectRef idx="1">
            <a:schemeClr val="accent1"/>
          </a:effectRef>
          <a:fontRef idx="minor">
            <a:schemeClr val="lt1"/>
          </a:fontRef>
        </p:style>
      </p:pic>
      <p:sp>
        <p:nvSpPr>
          <p:cNvPr id="8" name="7 Metin kutusu"/>
          <p:cNvSpPr txBox="1"/>
          <p:nvPr/>
        </p:nvSpPr>
        <p:spPr>
          <a:xfrm>
            <a:off x="285720" y="10715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500174"/>
            <a:ext cx="5857916" cy="172354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Peyzaj mimarlığı programının amacı, insanın doğal çevresinin bilinçli bir biçimde, insanlar için yararlı ve estetik özellikleri olan bir çevre halinde düzenlenmesi konusunda çalışacak İnsan gücünü yetiştirmek ve bu alanda araştırmalar yapmaktır.</a:t>
            </a:r>
            <a:endParaRPr lang="tr-TR" sz="1600" b="1" dirty="0" smtClean="0">
              <a:solidFill>
                <a:prstClr val="black"/>
              </a:solidFill>
            </a:endParaRPr>
          </a:p>
          <a:p>
            <a:endParaRPr lang="tr-TR" sz="1600" b="1" dirty="0" smtClean="0">
              <a:solidFill>
                <a:prstClr val="black"/>
              </a:solidFill>
            </a:endParaRPr>
          </a:p>
        </p:txBody>
      </p:sp>
      <p:sp>
        <p:nvSpPr>
          <p:cNvPr id="10" name="9 Metin kutusu"/>
          <p:cNvSpPr txBox="1"/>
          <p:nvPr/>
        </p:nvSpPr>
        <p:spPr>
          <a:xfrm>
            <a:off x="285720" y="3429000"/>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929066"/>
            <a:ext cx="5929354"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Peyzaj mimarlığı alanında çalışmak isteyen bir kimsenin normalin üzerinde bir genel akademik yetenek dışında şekil-uzay yeteneğine ve estetik görüşe sahip, biyolojiye ilgili ve tabiatı seven bir kimse olması gerekir</a:t>
            </a:r>
          </a:p>
        </p:txBody>
      </p:sp>
      <p:sp>
        <p:nvSpPr>
          <p:cNvPr id="12" name="11 Metin kutusu"/>
          <p:cNvSpPr txBox="1"/>
          <p:nvPr/>
        </p:nvSpPr>
        <p:spPr>
          <a:xfrm>
            <a:off x="285720" y="5214950"/>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657671"/>
            <a:ext cx="8858280" cy="116955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400" dirty="0" smtClean="0">
                <a:solidFill>
                  <a:prstClr val="black"/>
                </a:solidFill>
              </a:rPr>
              <a:t>Peyzaj mimarlığı programını bitirenlere "Ziraat Mühendisi" unvanı verilir ve diplomada bölümün adı belirtilir. Peyzaj mimarlığı alanında yetişen ziraat mühendisi doğal çevreyi bozmadan, insan ihtiyaçlarının en iyi şekilde karşılanması için planlar yapar, bir kentte parkların, bahçelerin, tarım alanlarının, yol ve binaların nerelere yerleştirilmesi gerektiği konusunda incelemelerde bulunur. Genellikle belediyelerde ve toplu konut yapan inşaat şirketlerinde görev alabilirler. </a:t>
            </a:r>
            <a:endParaRPr lang="tr-TR" sz="1600" dirty="0" smtClean="0">
              <a:solidFill>
                <a:prstClr val="black"/>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4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KİMYA- KİMYA ÖĞRETMENLİĞİ</a:t>
            </a:r>
            <a:endParaRPr lang="tr-TR" sz="24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286512" y="1142984"/>
            <a:ext cx="2758953" cy="3857651"/>
          </a:xfrm>
        </p:spPr>
        <p:style>
          <a:lnRef idx="3">
            <a:schemeClr val="lt1"/>
          </a:lnRef>
          <a:fillRef idx="1">
            <a:schemeClr val="accent1"/>
          </a:fillRef>
          <a:effectRef idx="1">
            <a:schemeClr val="accent1"/>
          </a:effectRef>
          <a:fontRef idx="minor">
            <a:schemeClr val="lt1"/>
          </a:fontRef>
        </p:style>
      </p:pic>
      <p:sp>
        <p:nvSpPr>
          <p:cNvPr id="8" name="7 Metin kutusu"/>
          <p:cNvSpPr txBox="1"/>
          <p:nvPr/>
        </p:nvSpPr>
        <p:spPr>
          <a:xfrm>
            <a:off x="285720" y="10715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500174"/>
            <a:ext cx="5857916"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Kimya programında maddelerin kimyasal nitelikleri, atom yapıları ve bunların ne şekilde değiştirilebileceği konusunda çalışmalar yaparak bu yolla bilimsel bilginin geliştirilmesi ve bu bilgilerin yeni maddelerin üretiminde kullanılması gibi alanlarda eğitim yapılır. Kimya öğretmenliği ise ortaöğretim alanında kimya öğretmeni ihtiyacını karşılamaktır.</a:t>
            </a:r>
            <a:endParaRPr lang="tr-TR" sz="1600" b="1" dirty="0" smtClean="0">
              <a:solidFill>
                <a:prstClr val="black"/>
              </a:solidFill>
            </a:endParaRPr>
          </a:p>
        </p:txBody>
      </p:sp>
      <p:sp>
        <p:nvSpPr>
          <p:cNvPr id="10" name="9 Metin kutusu"/>
          <p:cNvSpPr txBox="1"/>
          <p:nvPr/>
        </p:nvSpPr>
        <p:spPr>
          <a:xfrm>
            <a:off x="285720" y="3214686"/>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643314"/>
            <a:ext cx="5929354"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Öğretmen olmak isteyen bir kimsenin sözel ifade gücüne sahip, insanlara bir şeyler öğretmekten hoşlanan, sabırlı ve yaratıcı bir kişi olması beklenir. Ayrıca eğitim programının çeşitli alanlarda yürütüldüğü için öğretmen olmak isteyen kişinin, yetenekli olduğu ve ilgi duyduğu bir alanı seçmesi gerekir.</a:t>
            </a:r>
          </a:p>
        </p:txBody>
      </p:sp>
      <p:sp>
        <p:nvSpPr>
          <p:cNvPr id="12" name="11 Metin kutusu"/>
          <p:cNvSpPr txBox="1"/>
          <p:nvPr/>
        </p:nvSpPr>
        <p:spPr>
          <a:xfrm>
            <a:off x="285720" y="5214950"/>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657671"/>
            <a:ext cx="8858280"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Orta dereceli  okullarda ve dershanelerde kimya öğretmeni olarak çalışmaktadırlar.Kimya alanında bilimsel araştırmalara ilgi duyanlar üniversitelerde ya da araştırma laboratuarlarında çalışma olanağı bulabilirler. Kimya programını bitirenleler hastanelerde, MKEK, MTA, TSE gibi kamu kuruluşlarında,ilaç ve gübre endüstrisinde görev alabilmektedirler.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4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KİMYA MÜHENDİSLİĞİ</a:t>
            </a:r>
            <a:endParaRPr lang="tr-TR" sz="24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286512" y="1142984"/>
            <a:ext cx="2680055" cy="3857651"/>
          </a:xfrm>
        </p:spPr>
        <p:style>
          <a:lnRef idx="3">
            <a:schemeClr val="lt1"/>
          </a:lnRef>
          <a:fillRef idx="1">
            <a:schemeClr val="accent1"/>
          </a:fillRef>
          <a:effectRef idx="1">
            <a:schemeClr val="accent1"/>
          </a:effectRef>
          <a:fontRef idx="minor">
            <a:schemeClr val="lt1"/>
          </a:fontRef>
        </p:style>
      </p:pic>
      <p:sp>
        <p:nvSpPr>
          <p:cNvPr id="8" name="7 Metin kutusu"/>
          <p:cNvSpPr txBox="1"/>
          <p:nvPr/>
        </p:nvSpPr>
        <p:spPr>
          <a:xfrm>
            <a:off x="285720" y="10715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500174"/>
            <a:ext cx="5857916" cy="160043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400" dirty="0" smtClean="0">
                <a:solidFill>
                  <a:prstClr val="black"/>
                </a:solidFill>
              </a:rPr>
              <a:t>Kimya mühendisliği programı, kimya biliminin sağladığı bulguların endüstriye uygulanması; kimyasal üretim yapacak tesislerin tasarımı; yapımının amaca uygunluk açısından denetlenmesi; kimyasal maddelerin işlenmesinden ürünlerin pazarlanmasına kadar geçen süreçte değerlendirme, denetim ve geliştirme çalışmalarının yapılması gibi konularda kuramsal ve uygulamalı eğitim vermekte ve araştırma yapmaktadır.</a:t>
            </a:r>
            <a:endParaRPr lang="tr-TR" sz="1400" b="1" dirty="0" smtClean="0">
              <a:solidFill>
                <a:prstClr val="black"/>
              </a:solidFill>
            </a:endParaRPr>
          </a:p>
        </p:txBody>
      </p:sp>
      <p:sp>
        <p:nvSpPr>
          <p:cNvPr id="10" name="9 Metin kutusu"/>
          <p:cNvSpPr txBox="1"/>
          <p:nvPr/>
        </p:nvSpPr>
        <p:spPr>
          <a:xfrm>
            <a:off x="285720" y="3214686"/>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643314"/>
            <a:ext cx="5929354"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Kimya mühendisliği alanında çalışmak isteyen bir kimsenin, normalin üstünde bir genel akademik yeteneğe sahip, matematik, fizik ve özellikle kimya ve ekonomi konularına ilgili, bilimsel merakı olan, sabırlı ve insanlarla olumlu ilişkiler kurabilen bir kimse olması gerekir.</a:t>
            </a:r>
          </a:p>
        </p:txBody>
      </p:sp>
      <p:sp>
        <p:nvSpPr>
          <p:cNvPr id="12" name="11 Metin kutusu"/>
          <p:cNvSpPr txBox="1"/>
          <p:nvPr/>
        </p:nvSpPr>
        <p:spPr>
          <a:xfrm>
            <a:off x="285720" y="5214950"/>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657671"/>
            <a:ext cx="8858280"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Mezunlar, kimya mühendisliğinin çok geniş uygulama alanlarını kapsayan fabrika ve işletmelerin, işletme, plan-proje ve kontrol ünitelerinde çalışmaktadırlar. Üretimi denetler (üretici mühendislik), </a:t>
            </a:r>
          </a:p>
          <a:p>
            <a:r>
              <a:rPr lang="tr-TR" sz="1600" dirty="0" smtClean="0">
                <a:solidFill>
                  <a:prstClr val="black"/>
                </a:solidFill>
              </a:rPr>
              <a:t>kimyasal maddeler ve üretimler üzerinde araştırmalar yapar (araştırıcı mühendislik). Yapma </a:t>
            </a:r>
          </a:p>
          <a:p>
            <a:r>
              <a:rPr lang="tr-TR" sz="1600" dirty="0" smtClean="0">
                <a:solidFill>
                  <a:prstClr val="black"/>
                </a:solidFill>
              </a:rPr>
              <a:t>kauçuk, plastik, antibiyotikler, deterjan vb. kimya mühendislerinin uğraştığı ürünlerdir.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LOJİSTİK YÖNETİMİ</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1" y="1214422"/>
            <a:ext cx="2621788" cy="3643338"/>
          </a:xfrm>
        </p:spPr>
        <p:style>
          <a:lnRef idx="3">
            <a:schemeClr val="lt1"/>
          </a:lnRef>
          <a:fillRef idx="1">
            <a:schemeClr val="accent1"/>
          </a:fillRef>
          <a:effectRef idx="1">
            <a:schemeClr val="accent1"/>
          </a:effectRef>
          <a:fontRef idx="minor">
            <a:schemeClr val="lt1"/>
          </a:fontRef>
        </p:style>
      </p:pic>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643050"/>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400" dirty="0" smtClean="0">
                <a:solidFill>
                  <a:prstClr val="black"/>
                </a:solidFill>
              </a:rPr>
              <a:t>Lojistiğin tüm fonksiyonlarına hakim, küresel vizyon sahibi uzmanlar yetiştirmek amaçlanmaktadır.</a:t>
            </a:r>
            <a:endParaRPr lang="tr-TR" sz="2400"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2400" dirty="0" smtClean="0">
                <a:solidFill>
                  <a:prstClr val="black"/>
                </a:solidFill>
              </a:rPr>
              <a:t>Üstün bir akademik yeteneğe sahip  fen bilimlerine ilgisi ve  Sosyal İlişkilerde girişken planlama ve kontrol yeteneğine sahip  bireyler olması gerekir.</a:t>
            </a:r>
            <a:endParaRPr lang="tr-TR" sz="2400"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Tüm kamu ve özel kuruluşlarda çalışma imkanına sahip olacaklardır. Gerek lojistik sektöründe hizmet sağlayıcı olarak faaliyet gösteren gerekse lojistik fonksiyonlarının bir kısmını kendi bünyelerinde gerçekleştiren firmalarda ve lojistik sektörünün gelişmesi ve yapılanması konusunda faaliyet gösteren firmaların çeşitli kademelerinde görev alabileceklerdir.</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MADEN MÜHENDİSLİĞİ</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1" y="1214422"/>
            <a:ext cx="2621788" cy="3500462"/>
          </a:xfrm>
        </p:spPr>
        <p:style>
          <a:lnRef idx="3">
            <a:schemeClr val="lt1"/>
          </a:lnRef>
          <a:fillRef idx="1">
            <a:schemeClr val="accent1"/>
          </a:fillRef>
          <a:effectRef idx="1">
            <a:schemeClr val="accent1"/>
          </a:effectRef>
          <a:fontRef idx="minor">
            <a:schemeClr val="lt1"/>
          </a:fontRef>
        </p:style>
      </p:pic>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643050"/>
            <a:ext cx="5857916" cy="86177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Maden mühendisliği programı, en geniş anlamda, cevherlerin bulunması, çıkarılması ve zenginleştirilmesi konularında eğitim ve araştırma yapar. </a:t>
            </a:r>
            <a:endParaRPr lang="tr-TR" sz="1600" dirty="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Normalin üstünde bir zihinsel yeteneğe sahip, matematik, fizik, jeoloji, kimya ve ekonomiyle ilgili ve bu alanlarda iyi yetişmiş olması gerekir. Ayrıca yer altında güç koşullarda çalışan işçileri yönetme durumunda olan bir maden mühendisinin insan ilişkileri konusunda bilgili, anlayışlı ve sabırlı olması beklenir.</a:t>
            </a:r>
            <a:endParaRPr lang="tr-TR" sz="1600"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TKİ, Etibank ve MTA Enstitüsü, TDÇİ, DSİ gibi resmi kuruluşlarda ve özel maden işletmelerinde görev almaktadırlar. . Maden mühendislerinin iki temel uğraş alanı vardır. Bunlar, cevher yataklarının bulunması ve rezerv miktarlarının saptanması çalışmaları ile bulunan cevherin üretimi için gerekli ön hazırlık çalışmaları, üretim çalışmaları ve üretilen cevherin zenginleştirilmesi çalışmalarıdır. </a:t>
            </a:r>
            <a:endParaRPr lang="tr-TR" sz="1600" dirty="0">
              <a:solidFill>
                <a:prstClr val="black"/>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MAKİNE MÜHENDİSLİĞİ</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1" y="1214422"/>
            <a:ext cx="2621788" cy="3286148"/>
          </a:xfrm>
        </p:spPr>
        <p:style>
          <a:lnRef idx="3">
            <a:schemeClr val="lt1"/>
          </a:lnRef>
          <a:fillRef idx="1">
            <a:schemeClr val="accent1"/>
          </a:fillRef>
          <a:effectRef idx="1">
            <a:schemeClr val="accent1"/>
          </a:effectRef>
          <a:fontRef idx="minor">
            <a:schemeClr val="lt1"/>
          </a:fontRef>
        </p:style>
      </p:pic>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643050"/>
            <a:ext cx="5857916"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Makine mühendisliği programı, her türlü mekanik sistemlerin ve enerji dönüştürüm sistemlerinin tasarımı, geliştirilmesi ve üretiminin planlanması konularında eğitim ve araştırma yapar</a:t>
            </a:r>
            <a:endParaRPr lang="tr-TR" sz="1600" dirty="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16955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400" dirty="0" smtClean="0">
                <a:solidFill>
                  <a:prstClr val="black"/>
                </a:solidFill>
              </a:rPr>
              <a:t>Makine mühendisliği programına girecek ve makine mühendisliği alanında çalışacak kişinin üstün bir akademik yeteneğe, hayal gücüne ve yaratıcılığa,uzay ilişkileri yeteneğine ve el becerisine sahip; matematik, fizik, teknik resim ve tasarı geometri ile ilgili ve bu alanlarda başarılı bir kimse olması gereklidir.</a:t>
            </a:r>
            <a:endParaRPr lang="tr-TR" sz="1400"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16955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400" dirty="0" smtClean="0">
                <a:solidFill>
                  <a:prstClr val="black"/>
                </a:solidFill>
              </a:rPr>
              <a:t>Makine mühendisi, çalıştığı kurumun yapısına göre, her türlü mekanik sistemlerin, gaz ve </a:t>
            </a:r>
          </a:p>
          <a:p>
            <a:r>
              <a:rPr lang="tr-TR" sz="1400" dirty="0" smtClean="0">
                <a:solidFill>
                  <a:prstClr val="black"/>
                </a:solidFill>
              </a:rPr>
              <a:t>buhar tribünlerinin, pistonlu kompresörlerin, nükleer reaktörlerin, içten yanmalı motorların, </a:t>
            </a:r>
          </a:p>
          <a:p>
            <a:r>
              <a:rPr lang="tr-TR" sz="1400" dirty="0" smtClean="0">
                <a:solidFill>
                  <a:prstClr val="black"/>
                </a:solidFill>
              </a:rPr>
              <a:t>soğutma, ısıtma, havalandırma sistemlerinin tasarımını yapar, geliştirir. Bunu yaparken </a:t>
            </a:r>
          </a:p>
          <a:p>
            <a:r>
              <a:rPr lang="tr-TR" sz="1400" dirty="0" smtClean="0">
                <a:solidFill>
                  <a:prstClr val="black"/>
                </a:solidFill>
              </a:rPr>
              <a:t>kullanışlılık ve ucuzluk faktörlerini göz önünde bulundurur. Kalkınma çabasında olan ülkemizde, diğer teknik elemanlar gibi makine mühendislerine de ihtiyaç duyulmaktadır</a:t>
            </a:r>
            <a:endParaRPr lang="tr-TR" sz="1400" dirty="0">
              <a:solidFill>
                <a:prstClr val="black"/>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PSİKOLOJİ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İnsan davranışlarının gözlem ve deney yöntemlerini kullanarak bilimsel bir biçimde incelenmesi ve nedenlerinin ortaya çıkarılması konularında eğitim ve araştırma yapar.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Normalin üzerinde akademik yeteneğe sahip olması psikoloji yanında felsefe, sosyoloji ve matematiğe ilgi duyması, ayrıca insanları anlamaya istekli, bilimsel meraka sahip bir kimse olması gerekir.</a:t>
            </a:r>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Bugün ülkemizde psikologlar Sağlık Bakanlığına ve üniversitelere bağlı ruh ve sinir hastanelerinde, ruh sağlığı merkezlerinde, kreş ve çocuk bakımevlerinde, huzurevlerinde, çocuk ıslahevleri ve cezaevlerinde psikolog; rehberlik ve araştırma merkezlerinde okul psikologu olarak görev almaktadırlar.</a:t>
            </a:r>
            <a:endParaRPr lang="tr-TR" b="1" dirty="0">
              <a:solidFill>
                <a:prstClr val="black"/>
              </a:solidFill>
            </a:endParaRPr>
          </a:p>
        </p:txBody>
      </p:sp>
      <p:pic>
        <p:nvPicPr>
          <p:cNvPr id="1026" name="Picture 2" descr="http://www.komikaze.net/sitebocugu/karikaturler/terapi.gif"/>
          <p:cNvPicPr>
            <a:picLocks noGrp="1" noChangeAspect="1" noChangeArrowheads="1"/>
          </p:cNvPicPr>
          <p:nvPr>
            <p:ph idx="1"/>
          </p:nvPr>
        </p:nvPicPr>
        <p:blipFill>
          <a:blip r:embed="rId2"/>
          <a:srcRect/>
          <a:stretch>
            <a:fillRect/>
          </a:stretch>
        </p:blipFill>
        <p:spPr bwMode="auto">
          <a:xfrm>
            <a:off x="6307138" y="1142985"/>
            <a:ext cx="2622580" cy="3643338"/>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MALİYE  </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1" y="1214422"/>
            <a:ext cx="2621788" cy="3071834"/>
          </a:xfrm>
        </p:spPr>
        <p:style>
          <a:lnRef idx="3">
            <a:schemeClr val="lt1"/>
          </a:lnRef>
          <a:fillRef idx="1">
            <a:schemeClr val="accent1"/>
          </a:fillRef>
          <a:effectRef idx="1">
            <a:schemeClr val="accent1"/>
          </a:effectRef>
          <a:fontRef idx="minor">
            <a:schemeClr val="lt1"/>
          </a:fontRef>
        </p:style>
      </p:pic>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643050"/>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Maliye programının amacı, kamu ve özel sektörde mali (para ile ilgili) konulara ilişkin sorunlara bilimsel yöntemlerle, gerekli çözümleri geliştirecek elemanları yetiştirmektir.</a:t>
            </a:r>
            <a:endParaRPr lang="tr-TR" dirty="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Bu alanda çalışmak isteyenlerin öncelikle normalin üstünde bir akademik yeteneğe, sayısal düşünme yeteneğine sahip, tertipli, sabırlı, dikkatli, ayrıntı ile uğraşmaktan sıkılmayan, yerinde ve doğru kararlar verebilen ve kararların uygulanmasını izleyebilen kişiler olması gerekir.</a:t>
            </a:r>
            <a:endParaRPr lang="tr-TR"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Maliye alanında eğitim görmüş olanlar Maliye ve Gümrük Bakanlığı, Türkiye Cumhuriyet Merkez Bankası, Kamu İktisadi Teşebbüsleri, DPT, Mahalli İdareler, Sayıştay yanında diğer kamu kuruluşları ile bankalarda ve özel sektörün değişik kuruluşlarında iş bulabilirler. Bu alandan mezun olanların bir kısmı büro açarak bağımsız da çalışabilirler. </a:t>
            </a:r>
            <a:endParaRPr lang="tr-TR" dirty="0">
              <a:solidFill>
                <a:prstClr val="black"/>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4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METALURJİ VE MALZEME MÜHENDİSLİĞİ</a:t>
            </a:r>
            <a:endParaRPr lang="tr-TR" sz="24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1" y="1285860"/>
            <a:ext cx="2621788" cy="3500462"/>
          </a:xfrm>
        </p:spPr>
        <p:style>
          <a:lnRef idx="3">
            <a:schemeClr val="lt1"/>
          </a:lnRef>
          <a:fillRef idx="1">
            <a:schemeClr val="accent1"/>
          </a:fillRef>
          <a:effectRef idx="1">
            <a:schemeClr val="accent1"/>
          </a:effectRef>
          <a:fontRef idx="minor">
            <a:schemeClr val="lt1"/>
          </a:fontRef>
        </p:style>
      </p:pic>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643050"/>
            <a:ext cx="5857916" cy="116955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400" dirty="0" smtClean="0">
                <a:solidFill>
                  <a:prstClr val="black"/>
                </a:solidFill>
              </a:rPr>
              <a:t>Metalürji ve malzeme mühendisliği programının, bileşiminde metal bulunan maden filizlerinden metal ve alaşımlarının elde edilmesi ve bunların belli işlemlerden geçirilerek endüstrinin istediği hammadde haline getirilmesi, plastik, seramik gibi metal olmayan maddelerin elde edilmesi ve işlenmesi konularında eğitim yapar</a:t>
            </a:r>
            <a:endParaRPr lang="tr-TR" sz="1400" dirty="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400" dirty="0" smtClean="0">
                <a:solidFill>
                  <a:prstClr val="black"/>
                </a:solidFill>
              </a:rPr>
              <a:t>Metalürji ve malzeme mühendisliği programına girmek isteyenlerin üstün bir genel akademik yeteneğe özellikle sayısal düşünme, uzay ilişkilerini görebilme, tasarım yeteneklerine sahip; kimya, fizik, matematik ve yerbilimlerine ilgili ve bu alanlarda iyi yetişmiş olmaları gerekir. </a:t>
            </a:r>
          </a:p>
          <a:p>
            <a:r>
              <a:rPr lang="tr-TR" sz="1400" dirty="0" smtClean="0">
                <a:solidFill>
                  <a:prstClr val="black"/>
                </a:solidFill>
              </a:rPr>
              <a:t>Metalürji endüstrisi bir ağır endüstri olduğundan iş yerinde erkekler tercih edilmektedir.</a:t>
            </a:r>
            <a:endParaRPr lang="tr-TR" sz="1400"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16955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400" dirty="0" smtClean="0">
                <a:solidFill>
                  <a:prstClr val="black"/>
                </a:solidFill>
              </a:rPr>
              <a:t>: Entegre demir ve çelik fabrikaları; çelik fabrikaları, demir dışı metal ve alaşım fabrikaları; dökümhaneler; haddehane ve metal şekillendirme tesisleri; ısıl işlem tesisleri, makine ve imalat endüstrisi; elektrik ve elektronik endüstrisi; kimya, petrokimya, petrol, maden ve inşaat endüstrisi; askeri amaçlı endüstriler, yapısal ve elektronik seramik, refrakter ve cam üretimi veya tasarımı yapan veya bunları kullanan işletmeler; çeşitli araştırma laboratuarlarıdır.</a:t>
            </a:r>
            <a:endParaRPr lang="tr-TR" sz="1400" dirty="0">
              <a:solidFill>
                <a:prstClr val="black"/>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MATEMATİK</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1" y="1214422"/>
            <a:ext cx="2621788" cy="3132563"/>
          </a:xfrm>
        </p:spPr>
        <p:style>
          <a:lnRef idx="3">
            <a:schemeClr val="lt1"/>
          </a:lnRef>
          <a:fillRef idx="1">
            <a:schemeClr val="accent1"/>
          </a:fillRef>
          <a:effectRef idx="1">
            <a:schemeClr val="accent1"/>
          </a:effectRef>
          <a:fontRef idx="minor">
            <a:schemeClr val="lt1"/>
          </a:fontRef>
        </p:style>
      </p:pic>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643050"/>
            <a:ext cx="5857916"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fontAlgn="base">
              <a:spcBef>
                <a:spcPct val="0"/>
              </a:spcBef>
              <a:spcAft>
                <a:spcPct val="0"/>
              </a:spcAft>
            </a:pPr>
            <a:r>
              <a:rPr lang="tr-TR" sz="1400" dirty="0" smtClean="0">
                <a:solidFill>
                  <a:prstClr val="black"/>
                </a:solidFill>
                <a:latin typeface="Arial" pitchFamily="34" charset="0"/>
                <a:ea typeface="Times New Roman" pitchFamily="18" charset="0"/>
              </a:rPr>
              <a:t>Matematik tümdengelimli ve tümevarımlı akıl yürütme yollarıyla sayılar ve geometrik şekiller gibi kavramların özelliklerini ve bunların arasındaki bağıntıları inceleyen bir disiplindir. Matematik programı matematik ilke, yöntem ve sistemlerinin analizi, geliştirilmesi ve bunların </a:t>
            </a:r>
            <a:endParaRPr lang="tr-TR" sz="1400" dirty="0" smtClean="0">
              <a:solidFill>
                <a:prstClr val="black"/>
              </a:solidFill>
              <a:latin typeface="Arial" pitchFamily="34" charset="0"/>
            </a:endParaRPr>
          </a:p>
          <a:p>
            <a:pPr eaLnBrk="0" fontAlgn="base" hangingPunct="0">
              <a:spcBef>
                <a:spcPct val="0"/>
              </a:spcBef>
              <a:spcAft>
                <a:spcPct val="0"/>
              </a:spcAft>
            </a:pPr>
            <a:r>
              <a:rPr lang="tr-TR" sz="1400" dirty="0" smtClean="0">
                <a:solidFill>
                  <a:prstClr val="black"/>
                </a:solidFill>
                <a:latin typeface="Arial" pitchFamily="34" charset="0"/>
                <a:ea typeface="Times New Roman" pitchFamily="18" charset="0"/>
              </a:rPr>
              <a:t>karşılıklı ilişkileri ile bu ilke ve yöntemlerin bilimsel ve teknolojik alanlara uygulanması gibi konularda eğitim ve araştırma yapar. </a:t>
            </a:r>
            <a:endParaRPr lang="tr-TR" sz="2400" dirty="0" smtClean="0">
              <a:solidFill>
                <a:prstClr val="black"/>
              </a:solidFill>
              <a:latin typeface="Arial" pitchFamily="34" charset="0"/>
            </a:endParaRPr>
          </a:p>
        </p:txBody>
      </p:sp>
      <p:sp>
        <p:nvSpPr>
          <p:cNvPr id="10" name="9 Metin kutusu"/>
          <p:cNvSpPr txBox="1"/>
          <p:nvPr/>
        </p:nvSpPr>
        <p:spPr>
          <a:xfrm>
            <a:off x="285720" y="3143248"/>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643314"/>
            <a:ext cx="5929354" cy="73866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400" dirty="0" smtClean="0">
                <a:solidFill>
                  <a:prstClr val="black"/>
                </a:solidFill>
              </a:rPr>
              <a:t>Matematik alanında çalışmak isteyen bir öğrencinin üstün bir akademik yeteneğe, özellikle sayılarla akıl yürütme gücüne sahip olması, cebir ve geometriye ilgi duyması gereklidir</a:t>
            </a:r>
            <a:endParaRPr lang="tr-TR" sz="1400" dirty="0">
              <a:solidFill>
                <a:prstClr val="black"/>
              </a:solidFill>
            </a:endParaRPr>
          </a:p>
        </p:txBody>
      </p:sp>
      <p:sp>
        <p:nvSpPr>
          <p:cNvPr id="12" name="11 Metin kutusu"/>
          <p:cNvSpPr txBox="1"/>
          <p:nvPr/>
        </p:nvSpPr>
        <p:spPr>
          <a:xfrm>
            <a:off x="285720" y="4572008"/>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072074"/>
            <a:ext cx="8643998" cy="138499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400" dirty="0" smtClean="0">
                <a:solidFill>
                  <a:prstClr val="black"/>
                </a:solidFill>
              </a:rPr>
              <a:t>Matematik programı mezunları ortaöğretim kurumlarında öğretmen, yükseköğretim kurumlarında öğretim elemanı olarak çalışabilirler, Matematik eğitimi, bilgisayar alanında çalışabilmek için gerekli temel bilgi ve beceriyi kazandırdığından bazı matematikçiler kamu ya da özel kuruluşlarda bilgisayar programcısı olarak çalışmaktadır. Uygulamalı matematik alanında yetişenler DİE, MTA, TEK, DSİ gibi resmi kuruluşlarda görev alabilmektedirler. Bilgiişlem, istatistik, iş-ticaret, sosyal ve temel bilimlerdeki araştırma alanlarında matematikçilere gereksinim duyulmaktadır.</a:t>
            </a:r>
            <a:endParaRPr lang="tr-TR" sz="1400" dirty="0">
              <a:solidFill>
                <a:prstClr val="black"/>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MATEMATİK ÖĞRETMENLİĞİ</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1" y="1214422"/>
            <a:ext cx="2621788" cy="3071833"/>
          </a:xfrm>
        </p:spPr>
        <p:style>
          <a:lnRef idx="3">
            <a:schemeClr val="lt1"/>
          </a:lnRef>
          <a:fillRef idx="1">
            <a:schemeClr val="accent1"/>
          </a:fillRef>
          <a:effectRef idx="1">
            <a:schemeClr val="accent1"/>
          </a:effectRef>
          <a:fontRef idx="minor">
            <a:schemeClr val="lt1"/>
          </a:fontRef>
        </p:style>
      </p:pic>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643050"/>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Matematik Öğretmenliği lisans programı, eğitim fakülteleri tarafından yürütülmektedir. Bu bölümün amacı ortaöğretim kurumlarının matematik öğretmeni gereksinimini karşılamaktır.</a:t>
            </a:r>
            <a:endParaRPr lang="tr-TR" dirty="0" smtClean="0">
              <a:solidFill>
                <a:prstClr val="black"/>
              </a:solidFill>
              <a:latin typeface="Arial" pitchFamily="34" charset="0"/>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57562"/>
            <a:ext cx="5857916" cy="116955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400" dirty="0" smtClean="0">
                <a:solidFill>
                  <a:prstClr val="black"/>
                </a:solidFill>
              </a:rPr>
              <a:t>Özellikle matematiğe ilgili ve bu alanda başarılı, akıl yürütme yeteneğine sahip kişiler olmaları gerekir.Düşüncelerini başkalarına etkili bir biçimde aktarabilme, başkaları ile iyi iletişim kurabilme, iyi bir öğrenme ortamı sağlayabilme, kendini ve çevresindekileri geliştirme çabasında olma da matematik öğretmenlerinde aranan özelliklerdir.</a:t>
            </a:r>
            <a:endParaRPr lang="tr-TR" sz="1400" dirty="0">
              <a:solidFill>
                <a:prstClr val="black"/>
              </a:solidFill>
            </a:endParaRPr>
          </a:p>
        </p:txBody>
      </p:sp>
      <p:sp>
        <p:nvSpPr>
          <p:cNvPr id="12" name="11 Metin kutusu"/>
          <p:cNvSpPr txBox="1"/>
          <p:nvPr/>
        </p:nvSpPr>
        <p:spPr>
          <a:xfrm>
            <a:off x="285720" y="4572008"/>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072074"/>
            <a:ext cx="8643998"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2400" dirty="0" smtClean="0">
                <a:solidFill>
                  <a:prstClr val="black"/>
                </a:solidFill>
              </a:rPr>
              <a:t>Orta dereceli okullarda, özel eğitim kurumlarında Matematikle ilgili öğretmenlik yapılabilmektedir.</a:t>
            </a:r>
            <a:endParaRPr lang="tr-TR" sz="2400" dirty="0">
              <a:solidFill>
                <a:prstClr val="black"/>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MEKATRONİK MÜHENDİSLİĞİ</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1" y="1214422"/>
            <a:ext cx="2621788" cy="3143272"/>
          </a:xfrm>
        </p:spPr>
        <p:style>
          <a:lnRef idx="3">
            <a:schemeClr val="lt1"/>
          </a:lnRef>
          <a:fillRef idx="1">
            <a:schemeClr val="accent1"/>
          </a:fillRef>
          <a:effectRef idx="1">
            <a:schemeClr val="accent1"/>
          </a:effectRef>
          <a:fontRef idx="minor">
            <a:schemeClr val="lt1"/>
          </a:fontRef>
        </p:style>
      </p:pic>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643050"/>
            <a:ext cx="5929354"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Mühendislik ilkeleri içinde, makine, elektrik/elektronik mühendisliği ve bilgisayar teknolojisinin eş amaçlı tümleşik bir yapıda gerçekleştirilmesi ve uygulanması olarak tanımlanabilir. Mekatronik Mühendisliği, makine, elektrik-elektronik mühendisliği ve yazılım teknolojisinin, bir ürün içinde entegre olması, bütünleşmesini kapsayan bir mühendislik dalıdır</a:t>
            </a:r>
            <a:endParaRPr lang="tr-TR" sz="1600" dirty="0" smtClean="0">
              <a:solidFill>
                <a:prstClr val="black"/>
              </a:solidFill>
              <a:latin typeface="Arial" pitchFamily="34" charset="0"/>
            </a:endParaRPr>
          </a:p>
        </p:txBody>
      </p:sp>
      <p:sp>
        <p:nvSpPr>
          <p:cNvPr id="10" name="9 Metin kutusu"/>
          <p:cNvSpPr txBox="1"/>
          <p:nvPr/>
        </p:nvSpPr>
        <p:spPr>
          <a:xfrm>
            <a:off x="285720" y="328612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714752"/>
            <a:ext cx="592935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Mühendislik alanının gerektirdiği sayısal, analitik düşünme yeteneği, şekil uzay koordinasyonu gerektirir. </a:t>
            </a:r>
            <a:endParaRPr lang="tr-TR" dirty="0">
              <a:solidFill>
                <a:prstClr val="black"/>
              </a:solidFill>
            </a:endParaRPr>
          </a:p>
        </p:txBody>
      </p:sp>
      <p:sp>
        <p:nvSpPr>
          <p:cNvPr id="12" name="11 Metin kutusu"/>
          <p:cNvSpPr txBox="1"/>
          <p:nvPr/>
        </p:nvSpPr>
        <p:spPr>
          <a:xfrm>
            <a:off x="285720" y="4572008"/>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14282" y="5072074"/>
            <a:ext cx="8643998" cy="141577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2400" dirty="0" smtClean="0">
                <a:solidFill>
                  <a:prstClr val="black"/>
                </a:solidFill>
              </a:rPr>
              <a:t>Mekatronik mühendisliğinin; makine, elektrik-elektronik ve bilgisayar gibi mühendislik alanlarının ilgili konularının, bununla ilgili alanlarında çalışma sahası mevcuttur.</a:t>
            </a:r>
          </a:p>
          <a:p>
            <a:endParaRPr lang="tr-TR" sz="1400" dirty="0">
              <a:solidFill>
                <a:prstClr val="black"/>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METEOROLOJİ MÜHENDİSLİĞİ</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1" y="1214422"/>
            <a:ext cx="2621788" cy="2857520"/>
          </a:xfrm>
        </p:spPr>
        <p:style>
          <a:lnRef idx="3">
            <a:schemeClr val="lt1"/>
          </a:lnRef>
          <a:fillRef idx="1">
            <a:schemeClr val="accent1"/>
          </a:fillRef>
          <a:effectRef idx="1">
            <a:schemeClr val="accent1"/>
          </a:effectRef>
          <a:fontRef idx="minor">
            <a:schemeClr val="lt1"/>
          </a:fontRef>
        </p:style>
      </p:pic>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643050"/>
            <a:ext cx="5857916"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Meteoroloji mühendisliği programı, atmosfer olayları konusunda araştırma ve eğitim yapar</a:t>
            </a:r>
            <a:endParaRPr lang="tr-TR" sz="2000" dirty="0" smtClean="0">
              <a:solidFill>
                <a:prstClr val="black"/>
              </a:solidFill>
              <a:latin typeface="Arial" pitchFamily="34" charset="0"/>
            </a:endParaRPr>
          </a:p>
        </p:txBody>
      </p:sp>
      <p:sp>
        <p:nvSpPr>
          <p:cNvPr id="10" name="9 Metin kutusu"/>
          <p:cNvSpPr txBox="1"/>
          <p:nvPr/>
        </p:nvSpPr>
        <p:spPr>
          <a:xfrm>
            <a:off x="285720" y="2500306"/>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2928934"/>
            <a:ext cx="5857916"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 Meteoroloji mühendisliği bölümüne girmek isteyen bir kimsenin normalin üstünde bir genel yeteneğe sahip, matematik, kimya, jeoloji, fizik, astronomi ve coğrafyaya ilgili ve bu alanlarda iyi yetişmiş, sabırlı ve dikkatli bir gözlemci olması gerekir</a:t>
            </a:r>
            <a:endParaRPr lang="tr-TR" dirty="0">
              <a:solidFill>
                <a:prstClr val="black"/>
              </a:solidFill>
            </a:endParaRPr>
          </a:p>
        </p:txBody>
      </p:sp>
      <p:sp>
        <p:nvSpPr>
          <p:cNvPr id="12" name="11 Metin kutusu"/>
          <p:cNvSpPr txBox="1"/>
          <p:nvPr/>
        </p:nvSpPr>
        <p:spPr>
          <a:xfrm>
            <a:off x="285720" y="4572008"/>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072074"/>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2400" dirty="0" smtClean="0">
                <a:solidFill>
                  <a:prstClr val="black"/>
                </a:solidFill>
              </a:rPr>
              <a:t>Meteoroloji mühendisleri devlet kuruluşlarında görev alırlar. Bu nedenle kazançları Devlet Memurları Yasasınca belirlenmiş olup teknik elemanlara ödenen yan ödemelerden yararlanırlar. </a:t>
            </a:r>
            <a:endParaRPr lang="tr-TR" sz="2400" dirty="0">
              <a:solidFill>
                <a:prstClr val="black"/>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MİMARLIK</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1" y="1285860"/>
            <a:ext cx="2621788" cy="3214710"/>
          </a:xfrm>
        </p:spPr>
        <p:style>
          <a:lnRef idx="3">
            <a:schemeClr val="lt1"/>
          </a:lnRef>
          <a:fillRef idx="1">
            <a:schemeClr val="accent1"/>
          </a:fillRef>
          <a:effectRef idx="1">
            <a:schemeClr val="accent1"/>
          </a:effectRef>
          <a:fontRef idx="minor">
            <a:schemeClr val="lt1"/>
          </a:fontRef>
        </p:style>
      </p:pic>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643050"/>
            <a:ext cx="5857916"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Mimarlık bölümü, her çeşit binanın isteğe ve olanaklara göre plan ve projelerinin hazırlanması, yapımının denetlenmesi konularında eğitim ve araştırma yapar. </a:t>
            </a:r>
            <a:endParaRPr lang="tr-TR" sz="1600" dirty="0" smtClean="0">
              <a:solidFill>
                <a:prstClr val="black"/>
              </a:solidFill>
              <a:latin typeface="Arial" pitchFamily="34" charset="0"/>
            </a:endParaRPr>
          </a:p>
        </p:txBody>
      </p:sp>
      <p:sp>
        <p:nvSpPr>
          <p:cNvPr id="10" name="9 Metin kutusu"/>
          <p:cNvSpPr txBox="1"/>
          <p:nvPr/>
        </p:nvSpPr>
        <p:spPr>
          <a:xfrm>
            <a:off x="285720" y="2500306"/>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2928934"/>
            <a:ext cx="5857916" cy="160043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400" dirty="0" smtClean="0">
                <a:solidFill>
                  <a:prstClr val="black"/>
                </a:solidFill>
              </a:rPr>
              <a:t> Matematik, fizik, resim ve sosyal bilimler (sosyoloji, tarih, sanat tarihi, insan bilimleri ve kültür) alanlarında iyi yetiştirmelidirler. İyi bir mimar, hem sanat ve sosyal bilimlerle ilgili, hem de iş hayatının özelliklerini tanıyan </a:t>
            </a:r>
          </a:p>
          <a:p>
            <a:r>
              <a:rPr lang="tr-TR" sz="1400" dirty="0" smtClean="0">
                <a:solidFill>
                  <a:prstClr val="black"/>
                </a:solidFill>
              </a:rPr>
              <a:t>kişidir. Bu nedenle kişinin üstün bir genel akademik yetenek yanında uzay ilişkilerini görebilme (cisimlerin uzayda alacakları durumları göz önünde canlandırabilme), düzgün şekil çizebilme gücüne sahip, yaratıcı bir kimse olması gereklidir</a:t>
            </a:r>
            <a:endParaRPr lang="tr-TR" sz="1400" dirty="0">
              <a:solidFill>
                <a:prstClr val="black"/>
              </a:solidFill>
            </a:endParaRPr>
          </a:p>
        </p:txBody>
      </p:sp>
      <p:sp>
        <p:nvSpPr>
          <p:cNvPr id="12" name="11 Metin kutusu"/>
          <p:cNvSpPr txBox="1"/>
          <p:nvPr/>
        </p:nvSpPr>
        <p:spPr>
          <a:xfrm>
            <a:off x="285720" y="4572008"/>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072074"/>
            <a:ext cx="864399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2000" dirty="0" smtClean="0">
                <a:solidFill>
                  <a:prstClr val="black"/>
                </a:solidFill>
              </a:rPr>
              <a:t>Kamu kesiminde çalışan mimarlar genellikle Bayındırlık ve İskân, Ulaştırma Bakanlıklarında ve belediyelerde görev alırlar. Mimarlık serbest çalışmaya elverişli bir meslektir ve bugün özellikle büyük kentlerimizde mimarların birkaçı bir araya gelerek mimarlık bürosu açmayı tercih etmektedirler.</a:t>
            </a:r>
            <a:endParaRPr lang="tr-TR" sz="2000" dirty="0">
              <a:solidFill>
                <a:prstClr val="black"/>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214290"/>
            <a:ext cx="6338902" cy="785818"/>
          </a:xfrm>
        </p:spPr>
        <p:txBody>
          <a:bodyPr>
            <a:noAutofit/>
          </a:bodyPr>
          <a:lstStyle/>
          <a:p>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MOLEKÜLER BİYOLOJİ VE GENETİK</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71518" y="1285860"/>
            <a:ext cx="2494614" cy="3214710"/>
          </a:xfrm>
        </p:spPr>
        <p:style>
          <a:lnRef idx="3">
            <a:schemeClr val="lt1"/>
          </a:lnRef>
          <a:fillRef idx="1">
            <a:schemeClr val="accent1"/>
          </a:fillRef>
          <a:effectRef idx="1">
            <a:schemeClr val="accent1"/>
          </a:effectRef>
          <a:fontRef idx="minor">
            <a:schemeClr val="lt1"/>
          </a:fontRef>
        </p:style>
      </p:pic>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643050"/>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Moleküler biyoloji ve genetik programının amacı, genetik ve biyoteknoloji alanında eğitim ve araştırma yapmaktır.</a:t>
            </a:r>
            <a:endParaRPr lang="tr-TR" sz="2000" dirty="0" smtClean="0">
              <a:solidFill>
                <a:prstClr val="black"/>
              </a:solidFill>
              <a:latin typeface="Arial" pitchFamily="34" charset="0"/>
            </a:endParaRPr>
          </a:p>
        </p:txBody>
      </p:sp>
      <p:sp>
        <p:nvSpPr>
          <p:cNvPr id="10" name="9 Metin kutusu"/>
          <p:cNvSpPr txBox="1"/>
          <p:nvPr/>
        </p:nvSpPr>
        <p:spPr>
          <a:xfrm>
            <a:off x="285720" y="2786058"/>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214686"/>
            <a:ext cx="5857916"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Fen derslerinde başarılı olması gerekmektedir. Bu alanında çalışacak kimse, meraklı, gözlemci, sabırlı bir araştırmacı olmalıdır. Bu alanda çalışma bazen yıllarca sürecek araştırmaları gerektirir.</a:t>
            </a:r>
            <a:endParaRPr lang="tr-TR" dirty="0">
              <a:solidFill>
                <a:prstClr val="black"/>
              </a:solidFill>
            </a:endParaRPr>
          </a:p>
        </p:txBody>
      </p:sp>
      <p:sp>
        <p:nvSpPr>
          <p:cNvPr id="12" name="11 Metin kutusu"/>
          <p:cNvSpPr txBox="1"/>
          <p:nvPr/>
        </p:nvSpPr>
        <p:spPr>
          <a:xfrm>
            <a:off x="285720" y="4572008"/>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072074"/>
            <a:ext cx="8643998"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Moleküler biyologlar üniversitelerin, fen, tıp, ziraat, eczacılık ve veterinerlik fakültelerinde akademisyen olabilirler, TÜBİTAK gibi resmi kurumlarda ve ilaç endüstrisinde araştırmacı, çeşitli sağlık kuruluşlarının laboratuarlarında yönetici olarak görev alabilirler. Bu bölümün esas amacı, uluslararası düzeyde bilim adamı yetiştirmek olup öğrencilerini bu amacı gerçekleştirecek bireyler olarak yetiştirmeye çalışmaktadır.</a:t>
            </a:r>
            <a:endParaRPr lang="tr-TR" dirty="0">
              <a:solidFill>
                <a:prstClr val="black"/>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MUHASEBE</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215074" y="1214422"/>
            <a:ext cx="2928926" cy="3286148"/>
          </a:xfrm>
        </p:spPr>
        <p:style>
          <a:lnRef idx="3">
            <a:schemeClr val="lt1"/>
          </a:lnRef>
          <a:fillRef idx="1">
            <a:schemeClr val="accent1"/>
          </a:fillRef>
          <a:effectRef idx="1">
            <a:schemeClr val="accent1"/>
          </a:effectRef>
          <a:fontRef idx="minor">
            <a:schemeClr val="lt1"/>
          </a:fontRef>
        </p:style>
      </p:pic>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643050"/>
            <a:ext cx="5857916"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Muhasebe programında, kamu ve özel sektör işletmelerinde hizmet, üretim ve faaliyetlerin verimli bir biçimde yürütülmesi için muhasebe alanında gerekli olan ara insan gücünü yetiştirir. </a:t>
            </a:r>
            <a:endParaRPr lang="tr-TR" sz="1600" dirty="0" smtClean="0">
              <a:solidFill>
                <a:prstClr val="black"/>
              </a:solidFill>
              <a:latin typeface="Arial" pitchFamily="34" charset="0"/>
            </a:endParaRPr>
          </a:p>
        </p:txBody>
      </p:sp>
      <p:sp>
        <p:nvSpPr>
          <p:cNvPr id="10" name="9 Metin kutusu"/>
          <p:cNvSpPr txBox="1"/>
          <p:nvPr/>
        </p:nvSpPr>
        <p:spPr>
          <a:xfrm>
            <a:off x="285720" y="2500306"/>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2928934"/>
            <a:ext cx="5857916"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Muhasebeci olmak isteyen bir kimsenin genel akademik yetenek ve sayısal düşünme yeteneğine sahip olması gerekir. Muhasebe programını seçen bir kişinin ayrıca sosyoloji ve psikoloji alanlarına ilgi duyması, sabırlı, dikkatli ve düzenli bir kimse olması beklenir. </a:t>
            </a:r>
            <a:endParaRPr lang="tr-TR" dirty="0">
              <a:solidFill>
                <a:prstClr val="black"/>
              </a:solidFill>
            </a:endParaRPr>
          </a:p>
        </p:txBody>
      </p:sp>
      <p:sp>
        <p:nvSpPr>
          <p:cNvPr id="12" name="11 Metin kutusu"/>
          <p:cNvSpPr txBox="1"/>
          <p:nvPr/>
        </p:nvSpPr>
        <p:spPr>
          <a:xfrm>
            <a:off x="285720" y="4572008"/>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072074"/>
            <a:ext cx="8643998"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2400" dirty="0" smtClean="0">
                <a:solidFill>
                  <a:prstClr val="black"/>
                </a:solidFill>
              </a:rPr>
              <a:t>Muhasebe programını bitirenler kamu ve özel sektörde görev yapabilirler ya da kendilerine muhasebe bürosu açabilirler. Muhasebecilik mesleğinde ilerleme, yetenek ve bilginin başarılı bir çalışma ile kanıtlanmasına bağlıdır</a:t>
            </a:r>
            <a:r>
              <a:rPr lang="tr-TR" sz="1400" dirty="0" smtClean="0">
                <a:solidFill>
                  <a:prstClr val="black"/>
                </a:solidFill>
              </a:rPr>
              <a:t>.</a:t>
            </a:r>
            <a:endParaRPr lang="tr-TR" sz="1400" dirty="0">
              <a:solidFill>
                <a:prstClr val="black"/>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NÜKLÜER ENERJİ MÜHENDİSLİĞİ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Nükleer enerjinin üretilmesi,geliştirilmesi ve barışçıl amaçlarla kullanılmasına yönelik eğitim ve araştırma yapmaktır.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Nükleer enerji mühendisliği alanında eğitim görmek isteyenlerin üstün bir akademik yeteneğe ve analitik düşünme gücüne, fizik bilimine karşı derin bir ilgiye ve bilimsel meraka sahip, yaratıcı kimseler olması beklenir.</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Nükleer enerji mühendisleri Türkiye Atom Enerjisi ve Endüstri Kurumu ve TÜBİTAK gibi araştırma kurumlarında ve üniversitelerde çalışabilmektedir. Halen ülkemizde nükleer enerji mühendislerinin iş alanları oldukça sınırlı olmakla birlikte teknoloji ilerledikçe bu mühendislik alanının hizmetlerine duyulan ihtiyaç da artmaktadır.</a:t>
            </a:r>
            <a:endParaRPr lang="tr-TR" b="1" dirty="0">
              <a:solidFill>
                <a:prstClr val="black"/>
              </a:solidFill>
            </a:endParaRPr>
          </a:p>
        </p:txBody>
      </p:sp>
      <p:pic>
        <p:nvPicPr>
          <p:cNvPr id="2050" name="Picture 2" descr="http://www.yapi.com.tr/V_Images/2008/haberler/64194_taek_nukleer.jpg"/>
          <p:cNvPicPr>
            <a:picLocks noGrp="1" noChangeAspect="1" noChangeArrowheads="1"/>
          </p:cNvPicPr>
          <p:nvPr>
            <p:ph idx="1"/>
          </p:nvPr>
        </p:nvPicPr>
        <p:blipFill>
          <a:blip r:embed="rId2"/>
          <a:srcRect/>
          <a:stretch>
            <a:fillRect/>
          </a:stretch>
        </p:blipFill>
        <p:spPr bwMode="auto">
          <a:xfrm>
            <a:off x="6286512" y="1285861"/>
            <a:ext cx="2714644" cy="35719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REHBERLİK VE PSİKOLOJİK DANIŞMANLIK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Bireylerin gelişimlerini ve çevrelerine uyumlarını güçleştiren faktörleri ortadan kaldırarak, onlara en üst düzeyde gelişme ortamı sağlama; gizil güçlerini geliştirebilecekleri eğitim programlarına ve mesleklere yönelmelerine yardımcı olurlar.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Normalin üzerinde bir genel akademik yeteneğe sahip, sosyal bilimlere, özellikle psikolojiye ilgili ve bu alanda yetişmiş, hoşgörü sahibi, sabırlı, insanlara içten sevgi ve saygı duyan, dinlemesini bilen, kendinden hoşnut, başkalarını oldukları gibi kabul edebilen bir kimse olmalıdır.</a:t>
            </a:r>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Resmi ve özel okullarda, özel dershanelerde, rehberlik ve araştırma merkezlerinde görev alabilirler. Sekiz yıllık eğitim uygulamasından sonra okullarda rehber öğretmenlere duyulan gereksinme artmıştır. Ayrıca bu alanda eğitim görenler özel sektörde , insan kaynakları birimlerinde görev alabilmektedirler.</a:t>
            </a:r>
            <a:endParaRPr lang="tr-TR" b="1" dirty="0">
              <a:solidFill>
                <a:prstClr val="black"/>
              </a:solidFill>
            </a:endParaRPr>
          </a:p>
        </p:txBody>
      </p:sp>
      <p:pic>
        <p:nvPicPr>
          <p:cNvPr id="7170" name="Picture 2" descr="http://okulweb.meb.gov.tr/30/01/964623/images/rehberlik.jpg"/>
          <p:cNvPicPr>
            <a:picLocks noGrp="1" noChangeAspect="1" noChangeArrowheads="1"/>
          </p:cNvPicPr>
          <p:nvPr>
            <p:ph idx="1"/>
          </p:nvPr>
        </p:nvPicPr>
        <p:blipFill>
          <a:blip r:embed="rId2"/>
          <a:srcRect/>
          <a:stretch>
            <a:fillRect/>
          </a:stretch>
        </p:blipFill>
        <p:spPr bwMode="auto">
          <a:xfrm>
            <a:off x="6143636" y="1285860"/>
            <a:ext cx="2857520" cy="3571900"/>
          </a:xfrm>
          <a:prstGeom prst="rect">
            <a:avLst/>
          </a:prstGeom>
          <a:noFill/>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OKUL ÖNCESİ ÖĞRETMENLİĞİ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Okul öncesi çocukların eğitimini gerçekleştirebilecek öğretmenleri yetiştirmek amacıyla eğitim ve araştırma yapmaktır.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Çocuklarla çalışmayı seven iyi iletişim kurabilen kimseler olmaları gerekir. </a:t>
            </a:r>
          </a:p>
          <a:p>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Mezunlar devlet ve özel sektöre bağlı ana okulu ve kreşlerde öğretmenlik yapabilirler.</a:t>
            </a:r>
          </a:p>
          <a:p>
            <a:r>
              <a:rPr lang="tr-TR" dirty="0" smtClean="0">
                <a:solidFill>
                  <a:prstClr val="black"/>
                </a:solidFill>
              </a:rPr>
              <a:t> </a:t>
            </a:r>
          </a:p>
          <a:p>
            <a:endParaRPr lang="tr-TR" b="1" dirty="0">
              <a:solidFill>
                <a:prstClr val="black"/>
              </a:solidFill>
            </a:endParaRPr>
          </a:p>
          <a:p>
            <a:endParaRPr lang="tr-TR" b="1" dirty="0">
              <a:solidFill>
                <a:prstClr val="black"/>
              </a:solidFill>
            </a:endParaRPr>
          </a:p>
        </p:txBody>
      </p:sp>
      <p:pic>
        <p:nvPicPr>
          <p:cNvPr id="3074" name="Picture 2" descr="http://www.cinar.gov.tr/haber_resim/okuloncesi11.jpg"/>
          <p:cNvPicPr>
            <a:picLocks noGrp="1" noChangeAspect="1" noChangeArrowheads="1"/>
          </p:cNvPicPr>
          <p:nvPr>
            <p:ph idx="1"/>
          </p:nvPr>
        </p:nvPicPr>
        <p:blipFill>
          <a:blip r:embed="rId2"/>
          <a:srcRect/>
          <a:stretch>
            <a:fillRect/>
          </a:stretch>
        </p:blipFill>
        <p:spPr bwMode="auto">
          <a:xfrm>
            <a:off x="6307138" y="1285860"/>
            <a:ext cx="2590800" cy="3500462"/>
          </a:xfrm>
          <a:prstGeom prst="rect">
            <a:avLst/>
          </a:prstGeom>
          <a:noFill/>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sz="30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ORMAN ENDÜSTRİ MÜHENDİSLİĞİ</a:t>
            </a:r>
            <a:endParaRPr lang="tr-TR" sz="30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Orman endüstrilerinin kurulması işletilmesi,idaresi,işlenmiş orman ürünlerinin standardizasyonu, kalite kontrol ve pazarlaması konularında eğitim ve araştırma yapar.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Başta biyoloji olmak üzere, fen derslerinde başarılı ve ortalamanın üzerinde bir akademik yeteneğe sahip olmak gereklidir. Açık havada, çoğunlukla da kentlerden uzak, tenha yerlerde yaşamaktan hoşlanan kimseler ormancılıkla </a:t>
            </a:r>
          </a:p>
          <a:p>
            <a:r>
              <a:rPr lang="tr-TR" sz="1600" dirty="0" smtClean="0">
                <a:solidFill>
                  <a:prstClr val="black"/>
                </a:solidFill>
              </a:rPr>
              <a:t>uğraşmaktan mutlu olabilirler.</a:t>
            </a:r>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Orman ürünleri sektörü;SEKA,Orman Bakanlığı ve özel sektöre ait;kağıt,kereste,yonga,lif kaplama ve kontrplâk üreten fabrikalarda çalışabilirler. Orman ürünlerinin satın alınması, ürünlerin pazarlanması,üretimin yönetimi ve plânlanması, verimlilik artışının sağlanması araştırma ve geliştirme çalışmaları görevleri arasındadır.</a:t>
            </a:r>
            <a:endParaRPr lang="tr-TR" b="1" dirty="0">
              <a:solidFill>
                <a:prstClr val="black"/>
              </a:solidFill>
            </a:endParaRPr>
          </a:p>
        </p:txBody>
      </p:sp>
      <p:pic>
        <p:nvPicPr>
          <p:cNvPr id="4098" name="Picture 2" descr="http://www.industryguide.gen.tr/img/cache/6269.jpg"/>
          <p:cNvPicPr>
            <a:picLocks noGrp="1" noChangeAspect="1" noChangeArrowheads="1"/>
          </p:cNvPicPr>
          <p:nvPr>
            <p:ph idx="1"/>
          </p:nvPr>
        </p:nvPicPr>
        <p:blipFill>
          <a:blip r:embed="rId3"/>
          <a:srcRect/>
          <a:stretch>
            <a:fillRect/>
          </a:stretch>
        </p:blipFill>
        <p:spPr bwMode="auto">
          <a:xfrm>
            <a:off x="6215074" y="1209864"/>
            <a:ext cx="2643206" cy="3647895"/>
          </a:xfrm>
          <a:prstGeom prst="rect">
            <a:avLst/>
          </a:prstGeom>
          <a:noFill/>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OTOMATİV MÜHENDİSLİĞİ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Otomotiv sektörüne mühendis yetiştirmek amacıyla, yer alan Otomotiv Mühendisliği Programı 2005 yılında başlatılmıştır.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Matematik ve fizik konularına ilgili ve bu alanda başarılı, şekil ve uzay ilişkilerini görebilme, el ve gözünü eşgüdüm halinde çalıştırabilme yeteneğine sahip olmaları gerekir. </a:t>
            </a:r>
            <a:br>
              <a:rPr lang="tr-TR" dirty="0" smtClean="0">
                <a:solidFill>
                  <a:prstClr val="black"/>
                </a:solidFill>
              </a:rPr>
            </a:b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Kamu sektörüne ve özel sektöre bağlı fabrikalarda ve tamirhanelerde çalışabileceği gibi kişi özel işyeri açabilir.</a:t>
            </a:r>
            <a:endParaRPr lang="tr-TR" b="1" dirty="0">
              <a:solidFill>
                <a:prstClr val="black"/>
              </a:solidFill>
            </a:endParaRPr>
          </a:p>
          <a:p>
            <a:endParaRPr lang="tr-TR" b="1" dirty="0">
              <a:solidFill>
                <a:prstClr val="black"/>
              </a:solidFill>
            </a:endParaRPr>
          </a:p>
        </p:txBody>
      </p:sp>
      <p:pic>
        <p:nvPicPr>
          <p:cNvPr id="5122" name="Picture 2" descr="http://arsiv.otomobil.ntvmsnbc.com/i/haber/071109_Tofas.jpg"/>
          <p:cNvPicPr>
            <a:picLocks noGrp="1" noChangeAspect="1" noChangeArrowheads="1"/>
          </p:cNvPicPr>
          <p:nvPr>
            <p:ph idx="1"/>
          </p:nvPr>
        </p:nvPicPr>
        <p:blipFill>
          <a:blip r:embed="rId2"/>
          <a:srcRect/>
          <a:stretch>
            <a:fillRect/>
          </a:stretch>
        </p:blipFill>
        <p:spPr bwMode="auto">
          <a:xfrm>
            <a:off x="6143636" y="1285860"/>
            <a:ext cx="2857520" cy="3500462"/>
          </a:xfrm>
          <a:prstGeom prst="rect">
            <a:avLst/>
          </a:prstGeom>
          <a:noFill/>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PEYZAJ MİMARLIĞI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İnsanın doğal çevresinin bilinçli bir biçimde, insanlar için yararlı ve estetik özellikleri olan bir çevre halinde düzenlenmesi konusunda çalışacak insan gücünü yetiştirmek ve bu alanda araştırmalar yapmaktır.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Peyzaj mimarlığı alanında çalışmak isteyen bir kimsenin normalin üzerinde bir genel akademik yetenek dışında şekil-uzay yeteneğine ve estetik görüşe sahip, biyolojiye ilgili ve tabiatı seven bir kimse olması gerekir. </a:t>
            </a:r>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Peyzaj mimarlığı genellikle belediyelerde ve toplu konut yapan inşaat şirketlerinde görev alabilirler.</a:t>
            </a:r>
            <a:endParaRPr lang="tr-TR" b="1" dirty="0">
              <a:solidFill>
                <a:prstClr val="black"/>
              </a:solidFill>
            </a:endParaRPr>
          </a:p>
          <a:p>
            <a:endParaRPr lang="tr-TR" b="1" dirty="0">
              <a:solidFill>
                <a:prstClr val="black"/>
              </a:solidFill>
            </a:endParaRPr>
          </a:p>
        </p:txBody>
      </p:sp>
      <p:pic>
        <p:nvPicPr>
          <p:cNvPr id="3074" name="Picture 2" descr="http://www.arkitera.com.tr/UserFiles/Image/spotlight/2008/PeyzajMimarligi/maag_recycling.jpg"/>
          <p:cNvPicPr>
            <a:picLocks noGrp="1" noChangeAspect="1" noChangeArrowheads="1"/>
          </p:cNvPicPr>
          <p:nvPr>
            <p:ph idx="1"/>
          </p:nvPr>
        </p:nvPicPr>
        <p:blipFill>
          <a:blip r:embed="rId2"/>
          <a:srcRect/>
          <a:stretch>
            <a:fillRect/>
          </a:stretch>
        </p:blipFill>
        <p:spPr bwMode="auto">
          <a:xfrm>
            <a:off x="6307138" y="1357298"/>
            <a:ext cx="2590800" cy="3357586"/>
          </a:xfrm>
          <a:prstGeom prst="rect">
            <a:avLst/>
          </a:prstGeom>
          <a:noFill/>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POLİMER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Tasarımı, üretimi, işlenmesi, geliştirilmesi, uygulanması, kalite kontrolü ve tüm bu aşamalar sırasında oluşabilecek teknik sorunların çözülmesi konusunda uzman kişilerin yetiştirilmesini hedeflenmektedir. </a:t>
            </a:r>
            <a:endParaRPr lang="tr-TR" sz="1600"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Üstün bir akademik yeteneğe sahip ve fen derslerinde özellikle kimya konusunda başarılı olmak gereklidir.</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10799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i="1" dirty="0" smtClean="0">
                <a:solidFill>
                  <a:prstClr val="black"/>
                </a:solidFill>
                <a:latin typeface="Arial" pitchFamily="34" charset="0"/>
                <a:cs typeface="Arial" pitchFamily="34" charset="0"/>
              </a:rPr>
              <a:t>Polimer Mühendisi unvanını almaya hak kazan kişiler yurt içi ve yurt dışında sanayinin pek çok alanında hizmet veren firmaların </a:t>
            </a:r>
            <a:r>
              <a:rPr lang="tr-TR" sz="1600" dirty="0" smtClean="0">
                <a:solidFill>
                  <a:prstClr val="black"/>
                </a:solidFill>
                <a:latin typeface="Arial" pitchFamily="34" charset="0"/>
                <a:cs typeface="Arial" pitchFamily="34" charset="0"/>
              </a:rPr>
              <a:t>Üretim  AR-GE  Kalite Kontrol  Hammadde Kontrol  Satış ve Pazarlama çeşitli kademlerde iş bulma imkanına sahip olacaklardır.</a:t>
            </a:r>
            <a:endParaRPr lang="tr-TR" sz="1600" dirty="0">
              <a:solidFill>
                <a:prstClr val="black"/>
              </a:solidFill>
              <a:latin typeface="Arial" pitchFamily="34" charset="0"/>
              <a:cs typeface="Arial" pitchFamily="34" charset="0"/>
            </a:endParaRPr>
          </a:p>
          <a:p>
            <a:endParaRPr lang="tr-TR" b="1" dirty="0">
              <a:solidFill>
                <a:prstClr val="black"/>
              </a:solidFill>
            </a:endParaRPr>
          </a:p>
        </p:txBody>
      </p:sp>
      <p:pic>
        <p:nvPicPr>
          <p:cNvPr id="2050" name="Picture 2" descr="http://www.bilgiustam.com/resimler/2008/07/plastic.gif"/>
          <p:cNvPicPr>
            <a:picLocks noGrp="1" noChangeAspect="1" noChangeArrowheads="1"/>
          </p:cNvPicPr>
          <p:nvPr>
            <p:ph idx="1"/>
          </p:nvPr>
        </p:nvPicPr>
        <p:blipFill>
          <a:blip r:embed="rId2"/>
          <a:srcRect/>
          <a:stretch>
            <a:fillRect/>
          </a:stretch>
        </p:blipFill>
        <p:spPr bwMode="auto">
          <a:xfrm>
            <a:off x="6307138" y="1214422"/>
            <a:ext cx="2590800" cy="3500461"/>
          </a:xfrm>
          <a:prstGeom prst="rect">
            <a:avLst/>
          </a:prstGeom>
          <a:noFill/>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RADYO TV SİNEMA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6188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900" dirty="0" smtClean="0">
                <a:solidFill>
                  <a:prstClr val="black"/>
                </a:solidFill>
              </a:rPr>
              <a:t>Radyo-televizyon ve sinema bölümü, özellikle kitle iletişim araçlarının başında gelen radyo-televizyon yayıncılığı ve sinema yapımcılığı için nitelikli eleman yetiştirmeyi amaçlar. </a:t>
            </a:r>
            <a:endParaRPr lang="tr-TR" sz="1900"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Radyo  televizyon ve sinema programında okumak isteyen gençlerin sözel yeteneği güçlü, sosyal bilimlere ilgili ve bu alanda başarılı, ikna gücü yüksek ve yaratıcı kişiler olmaları gerekir. </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Mezunlar radyo ya da televizyonda program yapımcısı olarak program yazım veya filme alınması ve yayınlanması gibi işleri yaparlar. Mezunlar TRT’de, özel televizyon kurumları, film şirketleri ve reklam firmalarında iş bulabilirler.</a:t>
            </a:r>
            <a:endParaRPr lang="tr-TR" b="1" dirty="0">
              <a:solidFill>
                <a:prstClr val="black"/>
              </a:solidFill>
            </a:endParaRPr>
          </a:p>
          <a:p>
            <a:endParaRPr lang="tr-TR" b="1" dirty="0">
              <a:solidFill>
                <a:prstClr val="black"/>
              </a:solidFill>
            </a:endParaRPr>
          </a:p>
        </p:txBody>
      </p:sp>
      <p:pic>
        <p:nvPicPr>
          <p:cNvPr id="8194" name="Picture 2" descr="http://www.indirburaya.com/indirr/images/jdownloads/screenshots/korsantv.jpg"/>
          <p:cNvPicPr>
            <a:picLocks noGrp="1" noChangeAspect="1" noChangeArrowheads="1"/>
          </p:cNvPicPr>
          <p:nvPr>
            <p:ph idx="1"/>
          </p:nvPr>
        </p:nvPicPr>
        <p:blipFill>
          <a:blip r:embed="rId2"/>
          <a:srcRect/>
          <a:stretch>
            <a:fillRect/>
          </a:stretch>
        </p:blipFill>
        <p:spPr bwMode="auto">
          <a:xfrm>
            <a:off x="6286512" y="1285860"/>
            <a:ext cx="2714644" cy="3571900"/>
          </a:xfrm>
          <a:prstGeom prst="rect">
            <a:avLst/>
          </a:prstGeom>
          <a:noFill/>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pPr algn="ctr"/>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SAĞLIK KURUMLARI-İŞLETMECİLİĞİ</a:t>
            </a:r>
            <a:b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br>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YÖNETİCİLİĞİ </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Sağlık kurumları işletmeciliği programının amacı çeşitli sağlık kurumlarının orta ve üst düzey yönetim kademelerinde çalışacak elemanları yetiştirmektir.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Matematik ekonomi ve işletme konularına ilgili ve bu alanda başarılı, analitik düşünme, problem çözme,başkalarını etkileme ve yönlendirme yetenekleri gelişmiş, insanlarla iyi ilişkiler kurabilen kimseler olmaları gerekir. Yaratıcılık meslekte başarıyı artırabilir. </a:t>
            </a:r>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Sağlık kurumları işletmecileri kamu, üniversite vakıf hastanelerinde, özel hastanelerde, rehabilitasyon merkezlerinde, Emekli Sandığı, Bağ kur, SSK gibi kuruluşların sağlık sigortası ile ilgili birimlerinde, özel sigorta şirketlerinde, ilaç, tıbbi cihaz üreten endüstri kuruluşlarında sağlık araştırma merkezlerinde çalışabilirler.</a:t>
            </a:r>
            <a:endParaRPr lang="tr-TR" b="1" dirty="0">
              <a:solidFill>
                <a:prstClr val="black"/>
              </a:solidFill>
            </a:endParaRPr>
          </a:p>
        </p:txBody>
      </p:sp>
      <p:pic>
        <p:nvPicPr>
          <p:cNvPr id="5122" name="Picture 2" descr="http://www.malatyahabermerkezi.com/haber/hastane.jpg"/>
          <p:cNvPicPr>
            <a:picLocks noGrp="1" noChangeAspect="1" noChangeArrowheads="1"/>
          </p:cNvPicPr>
          <p:nvPr>
            <p:ph idx="1"/>
          </p:nvPr>
        </p:nvPicPr>
        <p:blipFill>
          <a:blip r:embed="rId2"/>
          <a:srcRect/>
          <a:stretch>
            <a:fillRect/>
          </a:stretch>
        </p:blipFill>
        <p:spPr bwMode="auto">
          <a:xfrm>
            <a:off x="6307138" y="1214422"/>
            <a:ext cx="2590800" cy="3643338"/>
          </a:xfrm>
          <a:prstGeom prst="rect">
            <a:avLst/>
          </a:prstGeom>
          <a:noFill/>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66918"/>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SEYAHAT İŞLETMECİLİĞİ-TURİZM REHBERLİĞİ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4649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900" dirty="0" smtClean="0">
                <a:solidFill>
                  <a:prstClr val="black"/>
                </a:solidFill>
              </a:rPr>
              <a:t>Seyahat işletmeciliği programının amacı, turistlere hizmet sunan tesislerin ve seyahat hizmetlerinin yönetimi alanında çalışacak elemanları yetiştirmektir. </a:t>
            </a:r>
            <a:r>
              <a:rPr lang="tr-TR" sz="2000" dirty="0" smtClean="0">
                <a:solidFill>
                  <a:prstClr val="black"/>
                </a:solidFill>
              </a:rPr>
              <a:t/>
            </a:r>
            <a:br>
              <a:rPr lang="tr-TR" sz="2000" dirty="0" smtClean="0">
                <a:solidFill>
                  <a:prstClr val="black"/>
                </a:solidFill>
              </a:rPr>
            </a:b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Seyahat işletmeciliği programına girmek isteyenlerin hem matematiğe, hem sosyal bilimlere ilgi duymaları, girişken, yaratıcı ve insanlarla iyi ilişkiler kurabilen kimseler olmaları gerekir. </a:t>
            </a:r>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Bu programdan mezun olanlar seyahat acentelerinde, turizm bürolarında görev alabildikleri gibi kendileri alanları ile ilgili işyeri açabilirler.</a:t>
            </a:r>
            <a:endParaRPr lang="tr-TR" b="1" dirty="0">
              <a:solidFill>
                <a:prstClr val="black"/>
              </a:solidFill>
            </a:endParaRPr>
          </a:p>
          <a:p>
            <a:endParaRPr lang="tr-TR" b="1" dirty="0">
              <a:solidFill>
                <a:prstClr val="black"/>
              </a:solidFill>
            </a:endParaRPr>
          </a:p>
        </p:txBody>
      </p:sp>
      <p:pic>
        <p:nvPicPr>
          <p:cNvPr id="2050" name="Picture 2" descr="http://www.aydinca.com/depo/20090917AY234461_02.jpg"/>
          <p:cNvPicPr>
            <a:picLocks noGrp="1" noChangeAspect="1" noChangeArrowheads="1"/>
          </p:cNvPicPr>
          <p:nvPr>
            <p:ph idx="1"/>
          </p:nvPr>
        </p:nvPicPr>
        <p:blipFill>
          <a:blip r:embed="rId2"/>
          <a:srcRect/>
          <a:stretch>
            <a:fillRect/>
          </a:stretch>
        </p:blipFill>
        <p:spPr bwMode="auto">
          <a:xfrm>
            <a:off x="6286512" y="1285860"/>
            <a:ext cx="2714644" cy="3500462"/>
          </a:xfrm>
          <a:prstGeom prst="rect">
            <a:avLst/>
          </a:prstGeom>
          <a:noFill/>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SİGORTACILIK VE RİSK YÖNETİMİ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Sigortacılık programının amacı, sigorta şirketlerinin ihtiyaç duyduğu elemanları yetiştirmektir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Matematik, istatistik ve ekonomi konularına ilgili ve bu alanda başarılı, insanlarla iyi ilişki kurabilen, dikkatli sabırlı kimseler olmaları gerekir. </a:t>
            </a:r>
          </a:p>
          <a:p>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Sigortacılık programını bitirenler sigorta şirketlerinde ve sosyal güvenlik kuruluşlarında görev alabilirler. </a:t>
            </a:r>
          </a:p>
          <a:p>
            <a:endParaRPr lang="tr-TR" b="1" dirty="0">
              <a:solidFill>
                <a:prstClr val="black"/>
              </a:solidFill>
            </a:endParaRPr>
          </a:p>
          <a:p>
            <a:endParaRPr lang="tr-TR" b="1" dirty="0">
              <a:solidFill>
                <a:prstClr val="black"/>
              </a:solidFill>
            </a:endParaRPr>
          </a:p>
        </p:txBody>
      </p:sp>
      <p:pic>
        <p:nvPicPr>
          <p:cNvPr id="129026" name="Picture 2" descr="http://www.mersaotomotiv.com.tr/resimler/servis_ile_ilgili/hasar.jpg"/>
          <p:cNvPicPr>
            <a:picLocks noGrp="1" noChangeAspect="1" noChangeArrowheads="1"/>
          </p:cNvPicPr>
          <p:nvPr>
            <p:ph idx="1"/>
          </p:nvPr>
        </p:nvPicPr>
        <p:blipFill>
          <a:blip r:embed="rId2"/>
          <a:srcRect/>
          <a:stretch>
            <a:fillRect/>
          </a:stretch>
        </p:blipFill>
        <p:spPr bwMode="auto">
          <a:xfrm>
            <a:off x="6215074" y="1285860"/>
            <a:ext cx="2928926" cy="3571900"/>
          </a:xfrm>
          <a:prstGeom prst="rect">
            <a:avLst/>
          </a:prstGeom>
          <a:noFill/>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SİVİL HAVA ULAŞTIRMA İŞLETMECİLİĞİ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Sivil hava ulaştırma işletmeciliği programının amacı, hava taşıt araçları ile yolcu ve yük taşımacılığı ile ilgili işlemleri yürütecek elemanları yetiştirmektir.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Normal üstü bir genel yetenek yanında, ayrıntıyı algılama, insanları ikna edebilme ve onlarla iyi ilişkiler kurabilme gücü, dikkat ve sorumluluk gibi kişilik özelliklerine sahip olmaları gerekir. </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Sivil hava işletmecileri THY'de ve özel havacılık şirketlerinde iş bulabilirler.</a:t>
            </a:r>
            <a:endParaRPr lang="tr-TR" b="1" dirty="0">
              <a:solidFill>
                <a:prstClr val="black"/>
              </a:solidFill>
            </a:endParaRPr>
          </a:p>
          <a:p>
            <a:endParaRPr lang="tr-TR" b="1" dirty="0">
              <a:solidFill>
                <a:prstClr val="black"/>
              </a:solidFill>
            </a:endParaRPr>
          </a:p>
        </p:txBody>
      </p:sp>
      <p:pic>
        <p:nvPicPr>
          <p:cNvPr id="131074" name="Picture 2" descr="http://www.ekotrent.com/photos/852070795.jpg"/>
          <p:cNvPicPr>
            <a:picLocks noGrp="1" noChangeAspect="1" noChangeArrowheads="1"/>
          </p:cNvPicPr>
          <p:nvPr>
            <p:ph idx="1"/>
          </p:nvPr>
        </p:nvPicPr>
        <p:blipFill>
          <a:blip r:embed="rId2"/>
          <a:srcRect/>
          <a:stretch>
            <a:fillRect/>
          </a:stretch>
        </p:blipFill>
        <p:spPr bwMode="auto">
          <a:xfrm>
            <a:off x="6307138" y="1285861"/>
            <a:ext cx="2836862" cy="35719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1887</TotalTime>
  <Words>13003</Words>
  <Application>Microsoft Office PowerPoint</Application>
  <PresentationFormat>Ekran Gösterisi (4:3)</PresentationFormat>
  <Paragraphs>940</Paragraphs>
  <Slides>118</Slides>
  <Notes>2</Notes>
  <HiddenSlides>0</HiddenSlides>
  <MMClips>0</MMClips>
  <ScaleCrop>false</ScaleCrop>
  <HeadingPairs>
    <vt:vector size="4" baseType="variant">
      <vt:variant>
        <vt:lpstr>Tema</vt:lpstr>
      </vt:variant>
      <vt:variant>
        <vt:i4>1</vt:i4>
      </vt:variant>
      <vt:variant>
        <vt:lpstr>Slayt Başlıkları</vt:lpstr>
      </vt:variant>
      <vt:variant>
        <vt:i4>118</vt:i4>
      </vt:variant>
    </vt:vector>
  </HeadingPairs>
  <TitlesOfParts>
    <vt:vector size="119" baseType="lpstr">
      <vt:lpstr>Gezinti</vt:lpstr>
      <vt:lpstr>BİYOMEDİKAL MÜHENDİSLİĞİ</vt:lpstr>
      <vt:lpstr>ELEKTRİK-ELEKTRONİK MÜHENDİSLİĞİ</vt:lpstr>
      <vt:lpstr>BİLGİSAYAR MÜHENDİSLİĞİ </vt:lpstr>
      <vt:lpstr>FİZYOTERAPİ VE REHABİLİTASYON </vt:lpstr>
      <vt:lpstr>ECZACILIK</vt:lpstr>
      <vt:lpstr>DİŞ HEKİMLİĞİ</vt:lpstr>
      <vt:lpstr>SOSYAL HİZMET </vt:lpstr>
      <vt:lpstr>PSİKOLOJİ </vt:lpstr>
      <vt:lpstr>REHBERLİK VE PSİKOLOJİK DANIŞMANLIK </vt:lpstr>
      <vt:lpstr>SINIF ÖĞRETMENLİĞİ </vt:lpstr>
      <vt:lpstr>ZİHİNSEL ENGELLİLER ÖĞRETMENLİĞİ</vt:lpstr>
      <vt:lpstr>HUKUK</vt:lpstr>
      <vt:lpstr>Alman DİLİ ve EDEBİYATI </vt:lpstr>
      <vt:lpstr>ANTROPOLOJİ</vt:lpstr>
      <vt:lpstr>ARAP DİLİ VE EDEBİYATI</vt:lpstr>
      <vt:lpstr>ARKEOLOJİ –SANAT TARİHİ</vt:lpstr>
      <vt:lpstr>ASTRONOMİ VE UZAY BİLİMLERİ</vt:lpstr>
      <vt:lpstr>AVRUPA BİRLİĞİ İLİŞKİLERİ</vt:lpstr>
      <vt:lpstr>Bahçe bİTKİLERİ</vt:lpstr>
      <vt:lpstr>BANKACILIK VE SİGORTACILIK </vt:lpstr>
      <vt:lpstr>BASIN YAYIN </vt:lpstr>
      <vt:lpstr>Beslenme ve dİYETETİK </vt:lpstr>
      <vt:lpstr>BİLGİ VE BELGE YÖNETİMİ</vt:lpstr>
      <vt:lpstr>Bilgisayar TEKNOLOJİLERİ öğretmeNLİĞİ</vt:lpstr>
      <vt:lpstr>BİLİŞİM SİSTEMLERİ MÜHENDİSLİĞİ </vt:lpstr>
      <vt:lpstr>BİTKİ KORUMA </vt:lpstr>
      <vt:lpstr>bİYOKİMYA</vt:lpstr>
      <vt:lpstr>BİYOLOJİ- ÖĞRETMENLİĞİ</vt:lpstr>
      <vt:lpstr>BİYOSİSTEM MÜHENDİSLİĞİ </vt:lpstr>
      <vt:lpstr>CEVHER HAZIRLAMA MÜHENDİSLİĞİ </vt:lpstr>
      <vt:lpstr>COĞRAFYA - ÖĞRETMENLİĞİ</vt:lpstr>
      <vt:lpstr>ÇALIŞMA EKONOMİSİ  VE ENDÜSTRİ İLİŞKİLERİ</vt:lpstr>
      <vt:lpstr>ÇEVRE MÜHENDİSLİĞİ </vt:lpstr>
      <vt:lpstr>ÇOCUK GELİŞİMİ </vt:lpstr>
      <vt:lpstr>DENİZ ULAŞTIRMA İŞLETME MÜHENDİSLİĞİ </vt:lpstr>
      <vt:lpstr>DERİ MÜHENDİSLİĞİ </vt:lpstr>
      <vt:lpstr>DİL BİLİM</vt:lpstr>
      <vt:lpstr>EBELİK </vt:lpstr>
      <vt:lpstr>EKONOMETRİ </vt:lpstr>
      <vt:lpstr>ELEKTRİK MÜHENDİSLİĞİ  </vt:lpstr>
      <vt:lpstr>ENDÜSTRİ MÜHENDİSLİĞİ </vt:lpstr>
      <vt:lpstr>FELSEFE-ÖĞRETMENLİĞİ</vt:lpstr>
      <vt:lpstr>FEN BİLGİSİ ÖĞRETMENLİĞİ </vt:lpstr>
      <vt:lpstr>FİZİK - ÖĞRETMENLİĞİ </vt:lpstr>
      <vt:lpstr>FİZİK MÜHENDİSLİĞİ </vt:lpstr>
      <vt:lpstr>GASTRONOMİ</vt:lpstr>
      <vt:lpstr>GAZETECİLİK </vt:lpstr>
      <vt:lpstr>GEMİ İNŞAATI VE GEMİ  MAKİNELERİ MÜHENDİSLİĞİ</vt:lpstr>
      <vt:lpstr>GEMİ MAKİNELERİ İŞLETME MÜHENDİSLİĞİ </vt:lpstr>
      <vt:lpstr>GENETİK VE BİYOMÜHENDİSLİK </vt:lpstr>
      <vt:lpstr>GIDA MÜHENDİSLİĞİ </vt:lpstr>
      <vt:lpstr>GÖRME ENGELLİLER ÖĞRT. </vt:lpstr>
      <vt:lpstr>Gümrük İŞLETME </vt:lpstr>
      <vt:lpstr>HALKLA İLİŞKİLER</vt:lpstr>
      <vt:lpstr>HARİTA MÜHENDİSLİĞİ</vt:lpstr>
      <vt:lpstr>HAVACILIK ELEKTRİĞİ ve ELEKTRONİĞİ</vt:lpstr>
      <vt:lpstr>HEMŞİRELİK </vt:lpstr>
      <vt:lpstr>İÇ MİMARLIK VE ÇEVRE TASARIM</vt:lpstr>
      <vt:lpstr>İKTİSAT</vt:lpstr>
      <vt:lpstr>İLAHİYAT</vt:lpstr>
      <vt:lpstr>İLETİŞİM- İLETİŞİM BİLİMLERİ- İLETİŞİM SANATLARI- İLETİŞİM TASARIMI</vt:lpstr>
      <vt:lpstr>İLKÖĞRETİM MATEMATİK ÖĞRETMENLİĞİ</vt:lpstr>
      <vt:lpstr>İMALAT MÜHENDİSLİĞİ</vt:lpstr>
      <vt:lpstr>İNGİLİZ DİL BİLİMİ- İNGİLİZ DİLİ VE EDEBİYETI- İNGİLİZCE ÖĞRETMENLİĞİ</vt:lpstr>
      <vt:lpstr>İNSAN KAYNAKLARI YÖNETİMİ  BÖLÜMÜ</vt:lpstr>
      <vt:lpstr>İNŞAAT MÜHENDİSLİĞİ</vt:lpstr>
      <vt:lpstr>İSTATİSTİK- İSTATİSTİK VE BİLGİSAYAR BİLİMLERİ</vt:lpstr>
      <vt:lpstr>İŞİTME ENGELLİLER ÖĞRETMENLİĞİ</vt:lpstr>
      <vt:lpstr>İŞLETME- İŞLETME (A.Ö)</vt:lpstr>
      <vt:lpstr>İŞLETME MÜHENDİSLİĞİ </vt:lpstr>
      <vt:lpstr>JEOFİZİK MÜHENDİSLİĞİ</vt:lpstr>
      <vt:lpstr>JEOLOJİ MÜHENDİSLİĞİ</vt:lpstr>
      <vt:lpstr>KAMU YÖNETİMİ</vt:lpstr>
      <vt:lpstr>KENTSEL TASARIM VE PEYZAJ MİMARLIĞI</vt:lpstr>
      <vt:lpstr>KİMYA- KİMYA ÖĞRETMENLİĞİ</vt:lpstr>
      <vt:lpstr>KİMYA MÜHENDİSLİĞİ</vt:lpstr>
      <vt:lpstr>LOJİSTİK YÖNETİMİ</vt:lpstr>
      <vt:lpstr>MADEN MÜHENDİSLİĞİ</vt:lpstr>
      <vt:lpstr>MAKİNE MÜHENDİSLİĞİ</vt:lpstr>
      <vt:lpstr>MALİYE  </vt:lpstr>
      <vt:lpstr>METALURJİ VE MALZEME MÜHENDİSLİĞİ</vt:lpstr>
      <vt:lpstr>MATEMATİK</vt:lpstr>
      <vt:lpstr>MATEMATİK ÖĞRETMENLİĞİ</vt:lpstr>
      <vt:lpstr>MEKATRONİK MÜHENDİSLİĞİ</vt:lpstr>
      <vt:lpstr>METEOROLOJİ MÜHENDİSLİĞİ</vt:lpstr>
      <vt:lpstr>MİMARLIK</vt:lpstr>
      <vt:lpstr>MOLEKÜLER BİYOLOJİ VE GENETİK</vt:lpstr>
      <vt:lpstr>MUHASEBE</vt:lpstr>
      <vt:lpstr>NÜKLÜER ENERJİ MÜHENDİSLİĞİ</vt:lpstr>
      <vt:lpstr>OKUL ÖNCESİ ÖĞRETMENLİĞİ </vt:lpstr>
      <vt:lpstr>ORMAN ENDÜSTRİ MÜHENDİSLİĞİ</vt:lpstr>
      <vt:lpstr>OTOMATİV MÜHENDİSLİĞİ</vt:lpstr>
      <vt:lpstr>PEYZAJ MİMARLIĞI </vt:lpstr>
      <vt:lpstr>POLİMER MÜHENDİSLİĞİ </vt:lpstr>
      <vt:lpstr>RADYO TV SİNEMA </vt:lpstr>
      <vt:lpstr>SAĞLIK KURUMLARI-İŞLETMECİLİĞİ YÖNETİCİLİĞİ </vt:lpstr>
      <vt:lpstr>SEYAHAT İŞLETMECİLİĞİ-TURİZM REHBERLİĞİ  </vt:lpstr>
      <vt:lpstr>SİGORTACILIK VE RİSK YÖNETİMİ</vt:lpstr>
      <vt:lpstr>SİVİL HAVA ULAŞTIRMA İŞLETMECİLİĞİ </vt:lpstr>
      <vt:lpstr>SİYASET BİLİMİ-KAMU YÖNETİMİ-ULUSLAR ARASI İLİŞKİLER </vt:lpstr>
      <vt:lpstr>SOSYAL BİLGİLER ÖĞRETMENLİĞİ </vt:lpstr>
      <vt:lpstr>SOSYOLOJİ </vt:lpstr>
      <vt:lpstr>SU ÜRÜNLERİ MÜHENDİSLİĞİ</vt:lpstr>
      <vt:lpstr>TARIM-EKONOMİSİ-İŞLETMECİLİĞİ-MAKİNELERİ </vt:lpstr>
      <vt:lpstr>TARİH-ÖĞRETMENLİĞİ</vt:lpstr>
      <vt:lpstr>TIP </vt:lpstr>
      <vt:lpstr>TURİZM-İŞLETMECİLİĞİ-OTELCİLİK</vt:lpstr>
      <vt:lpstr>TÜRK DİLİ VE EDEBİYATI-ÖĞRETMENLİĞİ</vt:lpstr>
      <vt:lpstr>UÇAK ELEKTRİK-ELEKTRONİK-GÖVDE-MOTOR BAKIM</vt:lpstr>
      <vt:lpstr>UÇAK MÜHENDİSLİĞİ</vt:lpstr>
      <vt:lpstr>ULUSLARARASI FİNANS  </vt:lpstr>
      <vt:lpstr>ULUSLAR ARASI İLİŞKİLER</vt:lpstr>
      <vt:lpstr>ULUSLAR ARASI İŞLETME -YÖNETİMİ</vt:lpstr>
      <vt:lpstr>ÜSTÜN ZEKALILAR ÖĞRETMENLİĞİ</vt:lpstr>
      <vt:lpstr>VETERİNER</vt:lpstr>
      <vt:lpstr>YAZILIM MÜHENDİSLİĞİ</vt:lpstr>
      <vt:lpstr>YÖNETİM BİLİŞİM SİSTEMLERİ</vt:lpstr>
      <vt:lpstr>ZOOTEKNİ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ozcan</dc:creator>
  <cp:lastModifiedBy>hp</cp:lastModifiedBy>
  <cp:revision>332</cp:revision>
  <cp:lastPrinted>2016-10-12T08:37:50Z</cp:lastPrinted>
  <dcterms:created xsi:type="dcterms:W3CDTF">2010-01-23T17:05:54Z</dcterms:created>
  <dcterms:modified xsi:type="dcterms:W3CDTF">2016-12-02T06:51:17Z</dcterms:modified>
</cp:coreProperties>
</file>